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2" r:id="rId2"/>
    <p:sldId id="259" r:id="rId3"/>
    <p:sldId id="282" r:id="rId4"/>
    <p:sldId id="283" r:id="rId5"/>
    <p:sldId id="270" r:id="rId6"/>
    <p:sldId id="289" r:id="rId7"/>
    <p:sldId id="284" r:id="rId8"/>
    <p:sldId id="287" r:id="rId9"/>
    <p:sldId id="290" r:id="rId10"/>
    <p:sldId id="298" r:id="rId11"/>
    <p:sldId id="299" r:id="rId12"/>
    <p:sldId id="300" r:id="rId13"/>
    <p:sldId id="301" r:id="rId14"/>
    <p:sldId id="291" r:id="rId15"/>
    <p:sldId id="302" r:id="rId16"/>
    <p:sldId id="292" r:id="rId17"/>
    <p:sldId id="293" r:id="rId18"/>
    <p:sldId id="294" r:id="rId19"/>
    <p:sldId id="295" r:id="rId20"/>
    <p:sldId id="296" r:id="rId21"/>
    <p:sldId id="268" r:id="rId22"/>
    <p:sldId id="297" r:id="rId23"/>
  </p:sldIdLst>
  <p:sldSz cx="12192000" cy="6858000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rebg" initials="v" lastIdx="1" clrIdx="0">
    <p:extLst>
      <p:ext uri="{19B8F6BF-5375-455C-9EA6-DF929625EA0E}">
        <p15:presenceInfo xmlns:p15="http://schemas.microsoft.com/office/powerpoint/2012/main" userId="vereb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3758"/>
    <a:srgbClr val="0A3959"/>
    <a:srgbClr val="FEFF75"/>
    <a:srgbClr val="FEF749"/>
    <a:srgbClr val="BAE55B"/>
    <a:srgbClr val="E9EAEB"/>
    <a:srgbClr val="98D2E4"/>
    <a:srgbClr val="11ACE3"/>
    <a:srgbClr val="002060"/>
    <a:srgbClr val="99C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26" autoAdjust="0"/>
    <p:restoredTop sz="92222" autoAdjust="0"/>
  </p:normalViewPr>
  <p:slideViewPr>
    <p:cSldViewPr snapToGrid="0">
      <p:cViewPr>
        <p:scale>
          <a:sx n="59" d="100"/>
          <a:sy n="59" d="100"/>
        </p:scale>
        <p:origin x="20" y="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A96216-7AAF-436F-A3B4-1601E0515E2C}" type="datetimeFigureOut">
              <a:rPr lang="hu-HU" smtClean="0"/>
              <a:t>2016. 10. 26.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7F0DDD-D9F6-459C-822D-2C4B6DB1AF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64521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20014-CE8A-4DB8-936C-0115D96D6992}" type="datetimeFigureOut">
              <a:rPr lang="hu-HU" smtClean="0"/>
              <a:pPr/>
              <a:t>2016. 10. 26.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29FA4-3BCD-4F08-B25B-AB5C0CFCFA08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29FA4-3BCD-4F08-B25B-AB5C0CFCFA08}" type="slidenum">
              <a:rPr lang="hu-HU" smtClean="0"/>
              <a:pPr/>
              <a:t>4</a:t>
            </a:fld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29FA4-3BCD-4F08-B25B-AB5C0CFCFA08}" type="slidenum">
              <a:rPr lang="hu-HU" smtClean="0"/>
              <a:pPr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5311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F4F2-0C5B-43C6-8DCC-F333C712DD67}" type="datetimeFigureOut">
              <a:rPr lang="hu-HU" smtClean="0"/>
              <a:pPr/>
              <a:t>2016. 10. 26.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848-0C9B-4317-9A30-75AA0F0A9F4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1881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F4F2-0C5B-43C6-8DCC-F333C712DD67}" type="datetimeFigureOut">
              <a:rPr lang="hu-HU" smtClean="0"/>
              <a:pPr/>
              <a:t>2016. 10. 26.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848-0C9B-4317-9A30-75AA0F0A9F4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6176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F4F2-0C5B-43C6-8DCC-F333C712DD67}" type="datetimeFigureOut">
              <a:rPr lang="hu-HU" smtClean="0"/>
              <a:pPr/>
              <a:t>2016. 10. 26.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848-0C9B-4317-9A30-75AA0F0A9F4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1136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F4F2-0C5B-43C6-8DCC-F333C712DD67}" type="datetimeFigureOut">
              <a:rPr lang="hu-HU" smtClean="0"/>
              <a:pPr/>
              <a:t>2016. 10. 26.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848-0C9B-4317-9A30-75AA0F0A9F4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8386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F4F2-0C5B-43C6-8DCC-F333C712DD67}" type="datetimeFigureOut">
              <a:rPr lang="hu-HU" smtClean="0"/>
              <a:pPr/>
              <a:t>2016. 10. 26.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848-0C9B-4317-9A30-75AA0F0A9F4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880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F4F2-0C5B-43C6-8DCC-F333C712DD67}" type="datetimeFigureOut">
              <a:rPr lang="hu-HU" smtClean="0"/>
              <a:pPr/>
              <a:t>2016. 10. 26.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848-0C9B-4317-9A30-75AA0F0A9F4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8805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F4F2-0C5B-43C6-8DCC-F333C712DD67}" type="datetimeFigureOut">
              <a:rPr lang="hu-HU" smtClean="0"/>
              <a:pPr/>
              <a:t>2016. 10. 26.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848-0C9B-4317-9A30-75AA0F0A9F4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7905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F4F2-0C5B-43C6-8DCC-F333C712DD67}" type="datetimeFigureOut">
              <a:rPr lang="hu-HU" smtClean="0"/>
              <a:pPr/>
              <a:t>2016. 10. 26.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848-0C9B-4317-9A30-75AA0F0A9F4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2017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F4F2-0C5B-43C6-8DCC-F333C712DD67}" type="datetimeFigureOut">
              <a:rPr lang="hu-HU" smtClean="0"/>
              <a:pPr/>
              <a:t>2016. 10. 26.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848-0C9B-4317-9A30-75AA0F0A9F4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7906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F4F2-0C5B-43C6-8DCC-F333C712DD67}" type="datetimeFigureOut">
              <a:rPr lang="hu-HU" smtClean="0"/>
              <a:pPr/>
              <a:t>2016. 10. 26.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848-0C9B-4317-9A30-75AA0F0A9F4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1457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F4F2-0C5B-43C6-8DCC-F333C712DD67}" type="datetimeFigureOut">
              <a:rPr lang="hu-HU" smtClean="0"/>
              <a:pPr/>
              <a:t>2016. 10. 26.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848-0C9B-4317-9A30-75AA0F0A9F4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736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2F4F2-0C5B-43C6-8DCC-F333C712DD67}" type="datetimeFigureOut">
              <a:rPr lang="hu-HU" smtClean="0"/>
              <a:pPr/>
              <a:t>2016. 10. 26.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A9848-0C9B-4317-9A30-75AA0F0A9F4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8775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moregius.hu/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hrpszichofitness.hu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1493949" y="2256679"/>
            <a:ext cx="94273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200" b="1" i="1" kern="0" noProof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s 721 SWA" panose="020B0504020202020204" pitchFamily="34" charset="0"/>
              </a:rPr>
              <a:t>Munkahelyi stressz </a:t>
            </a:r>
            <a:r>
              <a:rPr lang="hu-HU" sz="42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s 721 SWA" panose="020B0504020202020204" pitchFamily="34" charset="0"/>
              </a:rPr>
              <a:t> </a:t>
            </a:r>
            <a:r>
              <a:rPr lang="hu-HU" sz="4200" b="1" i="1" kern="0" noProof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s 721 SWA" panose="020B0504020202020204" pitchFamily="34" charset="0"/>
              </a:rPr>
              <a:t>HR-es szemmel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4200" b="1" i="1" kern="0" noProof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wiss 721 SWA" panose="020B05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400" b="1" i="1" kern="0" noProof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wiss 721 SWA" panose="020B0504020202020204" pitchFamily="34" charset="0"/>
            </a:endParaRPr>
          </a:p>
          <a:p>
            <a:pPr lvl="0" algn="ctr">
              <a:defRPr/>
            </a:pPr>
            <a:r>
              <a:rPr lang="hu-HU" sz="3200" b="1" i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s 721 SWA" panose="020B0504020202020204" pitchFamily="34" charset="0"/>
              </a:rPr>
              <a:t>Corvinus</a:t>
            </a:r>
            <a:r>
              <a:rPr lang="hu-HU" sz="32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s 721 SWA" panose="020B0504020202020204" pitchFamily="34" charset="0"/>
              </a:rPr>
              <a:t>  - HBA</a:t>
            </a:r>
          </a:p>
          <a:p>
            <a:pPr lvl="0" algn="ctr">
              <a:defRPr/>
            </a:pPr>
            <a:endParaRPr lang="hu-HU" sz="1400" b="1" i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wiss 721 SWA" panose="020B0504020202020204" pitchFamily="34" charset="0"/>
            </a:endParaRPr>
          </a:p>
          <a:p>
            <a:pPr lvl="0" algn="ctr">
              <a:defRPr/>
            </a:pPr>
            <a:r>
              <a:rPr lang="hu-HU" sz="32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s 721 SWA" panose="020B0504020202020204" pitchFamily="34" charset="0"/>
              </a:rPr>
              <a:t>2016. október 26.</a:t>
            </a:r>
          </a:p>
          <a:p>
            <a:pPr lvl="0" algn="ctr">
              <a:defRPr/>
            </a:pPr>
            <a:endParaRPr lang="hu-HU" sz="3200" b="1" i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wiss 721 SWA" panose="020B0504020202020204" pitchFamily="34" charset="0"/>
            </a:endParaRPr>
          </a:p>
          <a:p>
            <a:pPr lvl="0" algn="r">
              <a:defRPr/>
            </a:pPr>
            <a:endParaRPr lang="hu-HU" sz="1400" b="1" i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wiss 721 SWA" panose="020B0504020202020204" pitchFamily="34" charset="0"/>
            </a:endParaRPr>
          </a:p>
          <a:p>
            <a:pPr lvl="0" algn="r">
              <a:defRPr/>
            </a:pPr>
            <a:r>
              <a:rPr lang="hu-HU" sz="24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s 721 SWA" panose="020B0504020202020204" pitchFamily="34" charset="0"/>
              </a:rPr>
              <a:t>Hegedűs Márta</a:t>
            </a:r>
          </a:p>
          <a:p>
            <a:pPr lvl="0" algn="r">
              <a:defRPr/>
            </a:pPr>
            <a:r>
              <a:rPr lang="hu-HU" sz="24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s 721 SWA" panose="020B0504020202020204" pitchFamily="34" charset="0"/>
              </a:rPr>
              <a:t>CMC minősített vezetési tanácsadó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4200" b="1" i="1" u="none" strike="noStrike" kern="0" cap="none" spc="0" normalizeH="0" baseline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wiss 721 SWA" panose="020B0504020202020204" pitchFamily="34" charset="0"/>
            </a:endParaRPr>
          </a:p>
        </p:txBody>
      </p:sp>
      <p:pic>
        <p:nvPicPr>
          <p:cNvPr id="2" name="Red Hot Son - JR Tundra_vago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609600" y="0"/>
            <a:ext cx="609600" cy="609600"/>
          </a:xfrm>
          <a:prstGeom prst="rect">
            <a:avLst/>
          </a:prstGeom>
        </p:spPr>
      </p:pic>
      <p:pic>
        <p:nvPicPr>
          <p:cNvPr id="7" name="Kép 6" descr="Homo_Regius_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5297" y="194329"/>
            <a:ext cx="1945821" cy="1728000"/>
          </a:xfrm>
          <a:prstGeom prst="rect">
            <a:avLst/>
          </a:prstGeom>
        </p:spPr>
      </p:pic>
      <p:pic>
        <p:nvPicPr>
          <p:cNvPr id="9" name="Kép 8" descr="Logo_v6_I_png_1407_0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017287" y="194897"/>
            <a:ext cx="2261536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380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0" y="173038"/>
            <a:ext cx="7010704" cy="991733"/>
          </a:xfrm>
        </p:spPr>
        <p:txBody>
          <a:bodyPr>
            <a:normAutofit/>
          </a:bodyPr>
          <a:lstStyle/>
          <a:p>
            <a:pPr indent="-342900"/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Követelmény - kontroll modell</a:t>
            </a:r>
          </a:p>
          <a:p>
            <a:pPr indent="-342900"/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(</a:t>
            </a:r>
            <a:r>
              <a:rPr lang="hu-HU" sz="2600" b="1" dirty="0" err="1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Karasek</a:t>
            </a:r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, 1979)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7169428" y="-1464629"/>
            <a:ext cx="748800" cy="9787295"/>
          </a:xfrm>
          <a:prstGeom prst="rect">
            <a:avLst/>
          </a:prstGeom>
          <a:solidFill>
            <a:srgbClr val="BAE55B"/>
          </a:solidFill>
        </p:spPr>
        <p:txBody>
          <a:bodyPr wrap="square" rtlCol="0" anchor="ctr">
            <a:spAutoFit/>
          </a:bodyPr>
          <a:lstStyle/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M</a:t>
            </a: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S</a:t>
            </a:r>
          </a:p>
          <a:p>
            <a:pPr marL="92075" algn="ctr">
              <a:lnSpc>
                <a:spcPct val="150000"/>
              </a:lnSpc>
            </a:pPr>
            <a:endParaRPr lang="hu-HU" sz="26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E</a:t>
            </a: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L</a:t>
            </a: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M</a:t>
            </a: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É</a:t>
            </a: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L</a:t>
            </a: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E</a:t>
            </a: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T</a:t>
            </a: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6932296" y="-1951133"/>
            <a:ext cx="477200" cy="10352664"/>
            <a:chOff x="6767196" y="-1951133"/>
            <a:chExt cx="477200" cy="10352664"/>
          </a:xfrm>
        </p:grpSpPr>
        <p:sp>
          <p:nvSpPr>
            <p:cNvPr id="6" name="Szabadkézi sokszög 5"/>
            <p:cNvSpPr>
              <a:spLocks/>
            </p:cNvSpPr>
            <p:nvPr/>
          </p:nvSpPr>
          <p:spPr bwMode="auto">
            <a:xfrm rot="10721938">
              <a:off x="6767196" y="-1903430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100000"/>
                      <a:lumOff val="0"/>
                    </a:schemeClr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7" name="Szabadkézi sokszög 6"/>
            <p:cNvSpPr>
              <a:spLocks/>
            </p:cNvSpPr>
            <p:nvPr/>
          </p:nvSpPr>
          <p:spPr bwMode="auto">
            <a:xfrm rot="10721938">
              <a:off x="6925920" y="-195113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FFE5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8" name="Szabadkézi sokszög 7"/>
            <p:cNvSpPr>
              <a:spLocks/>
            </p:cNvSpPr>
            <p:nvPr/>
          </p:nvSpPr>
          <p:spPr bwMode="auto">
            <a:xfrm rot="10721938">
              <a:off x="6847627" y="-194675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B4B4B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</p:grpSp>
      <p:sp>
        <p:nvSpPr>
          <p:cNvPr id="9" name="Tartalom helye 2"/>
          <p:cNvSpPr txBox="1">
            <a:spLocks/>
          </p:cNvSpPr>
          <p:nvPr/>
        </p:nvSpPr>
        <p:spPr>
          <a:xfrm>
            <a:off x="816428" y="1404257"/>
            <a:ext cx="5841949" cy="5268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sz="26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sz="2600" b="1" dirty="0">
                <a:solidFill>
                  <a:schemeClr val="accent6">
                    <a:lumMod val="75000"/>
                  </a:schemeClr>
                </a:solidFill>
                <a:latin typeface="Swiss 721 SWA" panose="020B0504020202020204" pitchFamily="34" charset="0"/>
              </a:rPr>
              <a:t>Követelmények </a:t>
            </a:r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- a munkakörnyezetben jelenlévő pszichológiai </a:t>
            </a:r>
            <a:r>
              <a:rPr lang="hu-HU" sz="2600" b="1" dirty="0" err="1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stresszorok</a:t>
            </a:r>
            <a:endParaRPr lang="hu-HU" sz="26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u-HU" sz="26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sz="2600" b="1" dirty="0">
                <a:solidFill>
                  <a:schemeClr val="accent6">
                    <a:lumMod val="75000"/>
                  </a:schemeClr>
                </a:solidFill>
                <a:latin typeface="Swiss 721 SWA" panose="020B0504020202020204" pitchFamily="34" charset="0"/>
              </a:rPr>
              <a:t>Kontroll</a:t>
            </a:r>
          </a:p>
          <a:p>
            <a:pPr marL="788988" indent="-342900" algn="l">
              <a:buFont typeface="Courier New" panose="02070309020205020404" pitchFamily="49" charset="0"/>
              <a:buChar char="o"/>
            </a:pPr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Képességek feletti kontroll</a:t>
            </a:r>
          </a:p>
          <a:p>
            <a:pPr marL="788988" indent="-342900" algn="l">
              <a:buFont typeface="Courier New" panose="02070309020205020404" pitchFamily="49" charset="0"/>
              <a:buChar char="o"/>
            </a:pPr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Munkakörülményekre vonatkozó döntési jogkör</a:t>
            </a:r>
          </a:p>
          <a:p>
            <a:pPr marL="788988" indent="-342900" algn="l">
              <a:buFont typeface="Courier New" panose="02070309020205020404" pitchFamily="49" charset="0"/>
              <a:buChar char="o"/>
            </a:pPr>
            <a:endParaRPr lang="hu-HU" sz="26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sz="2600" b="1" dirty="0">
                <a:solidFill>
                  <a:schemeClr val="accent6">
                    <a:lumMod val="75000"/>
                  </a:schemeClr>
                </a:solidFill>
                <a:latin typeface="Swiss 721 SWA" panose="020B0504020202020204" pitchFamily="34" charset="0"/>
              </a:rPr>
              <a:t>Munkahelyi társas támogatás</a:t>
            </a:r>
          </a:p>
          <a:p>
            <a:pPr marL="446088" indent="273050" algn="l">
              <a:buFont typeface="Arial" panose="020B0604020202020204" pitchFamily="34" charset="0"/>
              <a:buChar char="•"/>
            </a:pPr>
            <a:endParaRPr lang="hu-HU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2"/>
          <a:srcRect l="6608" r="15433"/>
          <a:stretch/>
        </p:blipFill>
        <p:spPr>
          <a:xfrm>
            <a:off x="7918227" y="0"/>
            <a:ext cx="4620127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0" y="173038"/>
            <a:ext cx="7010704" cy="991733"/>
          </a:xfrm>
        </p:spPr>
        <p:txBody>
          <a:bodyPr>
            <a:normAutofit/>
          </a:bodyPr>
          <a:lstStyle/>
          <a:p>
            <a:pPr indent="-342900"/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Követelmény - kontroll modell</a:t>
            </a:r>
          </a:p>
          <a:p>
            <a:pPr indent="-342900"/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munkatípusai I.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7169428" y="-1464629"/>
            <a:ext cx="748800" cy="9787295"/>
          </a:xfrm>
          <a:prstGeom prst="rect">
            <a:avLst/>
          </a:prstGeom>
          <a:solidFill>
            <a:srgbClr val="BAE55B"/>
          </a:solidFill>
        </p:spPr>
        <p:txBody>
          <a:bodyPr wrap="square" rtlCol="0" anchor="ctr">
            <a:spAutoFit/>
          </a:bodyPr>
          <a:lstStyle/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M</a:t>
            </a: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S</a:t>
            </a:r>
          </a:p>
          <a:p>
            <a:pPr marL="92075" algn="ctr">
              <a:lnSpc>
                <a:spcPct val="150000"/>
              </a:lnSpc>
            </a:pPr>
            <a:endParaRPr lang="hu-HU" sz="26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E</a:t>
            </a: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L</a:t>
            </a: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M</a:t>
            </a: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É</a:t>
            </a: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L</a:t>
            </a: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E</a:t>
            </a: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T</a:t>
            </a: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6932296" y="-1951133"/>
            <a:ext cx="477200" cy="10352664"/>
            <a:chOff x="6767196" y="-1951133"/>
            <a:chExt cx="477200" cy="10352664"/>
          </a:xfrm>
        </p:grpSpPr>
        <p:sp>
          <p:nvSpPr>
            <p:cNvPr id="6" name="Szabadkézi sokszög 5"/>
            <p:cNvSpPr>
              <a:spLocks/>
            </p:cNvSpPr>
            <p:nvPr/>
          </p:nvSpPr>
          <p:spPr bwMode="auto">
            <a:xfrm rot="10721938">
              <a:off x="6767196" y="-1903430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100000"/>
                      <a:lumOff val="0"/>
                    </a:schemeClr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7" name="Szabadkézi sokszög 6"/>
            <p:cNvSpPr>
              <a:spLocks/>
            </p:cNvSpPr>
            <p:nvPr/>
          </p:nvSpPr>
          <p:spPr bwMode="auto">
            <a:xfrm rot="10721938">
              <a:off x="6925920" y="-195113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FFE5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8" name="Szabadkézi sokszög 7"/>
            <p:cNvSpPr>
              <a:spLocks/>
            </p:cNvSpPr>
            <p:nvPr/>
          </p:nvSpPr>
          <p:spPr bwMode="auto">
            <a:xfrm rot="10721938">
              <a:off x="6847627" y="-194675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B4B4B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</p:grpSp>
      <p:sp>
        <p:nvSpPr>
          <p:cNvPr id="9" name="Tartalom helye 2"/>
          <p:cNvSpPr txBox="1">
            <a:spLocks/>
          </p:cNvSpPr>
          <p:nvPr/>
        </p:nvSpPr>
        <p:spPr>
          <a:xfrm>
            <a:off x="315686" y="1404257"/>
            <a:ext cx="6499661" cy="5268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sz="26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pPr marL="446088" indent="273050" algn="l">
              <a:buFont typeface="Arial" panose="020B0604020202020204" pitchFamily="34" charset="0"/>
              <a:buChar char="•"/>
            </a:pPr>
            <a:r>
              <a:rPr lang="hu-HU" sz="2600" b="1" dirty="0">
                <a:solidFill>
                  <a:schemeClr val="accent6">
                    <a:lumMod val="75000"/>
                  </a:schemeClr>
                </a:solidFill>
                <a:latin typeface="Swiss 721 SWA" panose="020B0504020202020204" pitchFamily="34" charset="0"/>
              </a:rPr>
              <a:t>  Magas </a:t>
            </a:r>
            <a:r>
              <a:rPr lang="hu-HU" sz="2600" b="1" dirty="0" err="1">
                <a:solidFill>
                  <a:schemeClr val="accent6">
                    <a:lumMod val="75000"/>
                  </a:schemeClr>
                </a:solidFill>
                <a:latin typeface="Swiss 721 SWA" panose="020B0504020202020204" pitchFamily="34" charset="0"/>
              </a:rPr>
              <a:t>stresszel</a:t>
            </a:r>
            <a:r>
              <a:rPr lang="hu-HU" sz="2600" b="1" dirty="0">
                <a:solidFill>
                  <a:schemeClr val="accent6">
                    <a:lumMod val="75000"/>
                  </a:schemeClr>
                </a:solidFill>
                <a:latin typeface="Swiss 721 SWA" panose="020B0504020202020204" pitchFamily="34" charset="0"/>
              </a:rPr>
              <a:t> járó munkák</a:t>
            </a:r>
          </a:p>
          <a:p>
            <a:pPr marL="446088" algn="l"/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	Nagy pszichológiai megterhelés, 	alacsony döntési lehetőség –</a:t>
            </a:r>
          </a:p>
          <a:p>
            <a:pPr marL="446088" algn="l"/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 	</a:t>
            </a:r>
            <a:r>
              <a:rPr lang="hu-HU" sz="2600" b="1" i="1" dirty="0">
                <a:solidFill>
                  <a:schemeClr val="accent6">
                    <a:lumMod val="75000"/>
                  </a:schemeClr>
                </a:solidFill>
                <a:latin typeface="Swiss 721 SWA" panose="020B0504020202020204" pitchFamily="34" charset="0"/>
              </a:rPr>
              <a:t>Krónikus stressz</a:t>
            </a:r>
          </a:p>
          <a:p>
            <a:pPr marL="446088" algn="l"/>
            <a:endParaRPr lang="hu-HU" sz="2600" b="1" dirty="0">
              <a:solidFill>
                <a:schemeClr val="accent6">
                  <a:lumMod val="75000"/>
                </a:schemeClr>
              </a:solidFill>
              <a:latin typeface="Swiss 721 SWA" panose="020B0504020202020204" pitchFamily="34" charset="0"/>
            </a:endParaRPr>
          </a:p>
          <a:p>
            <a:pPr marL="903288" indent="-457200" algn="l">
              <a:buFont typeface="Arial" panose="020B0604020202020204" pitchFamily="34" charset="0"/>
              <a:buChar char="•"/>
            </a:pPr>
            <a:r>
              <a:rPr lang="hu-HU" sz="2600" b="1" dirty="0">
                <a:solidFill>
                  <a:schemeClr val="accent6">
                    <a:lumMod val="75000"/>
                  </a:schemeClr>
                </a:solidFill>
                <a:latin typeface="Swiss 721 SWA" panose="020B0504020202020204" pitchFamily="34" charset="0"/>
              </a:rPr>
              <a:t>Aktív munkák</a:t>
            </a:r>
          </a:p>
          <a:p>
            <a:pPr marL="446088" algn="l"/>
            <a:r>
              <a:rPr lang="hu-HU" sz="2600" b="1" dirty="0">
                <a:solidFill>
                  <a:schemeClr val="accent6">
                    <a:lumMod val="75000"/>
                  </a:schemeClr>
                </a:solidFill>
                <a:latin typeface="Swiss 721 SWA" panose="020B0504020202020204" pitchFamily="34" charset="0"/>
              </a:rPr>
              <a:t>	</a:t>
            </a:r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A megterhelés és a kontroll nagy</a:t>
            </a:r>
          </a:p>
          <a:p>
            <a:pPr marL="446088" algn="l"/>
            <a:endParaRPr lang="hu-HU" sz="26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pPr marL="446088" algn="l"/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	</a:t>
            </a:r>
            <a:r>
              <a:rPr lang="hu-HU" sz="2600" b="1" i="1" dirty="0">
                <a:solidFill>
                  <a:schemeClr val="accent6">
                    <a:lumMod val="75000"/>
                  </a:schemeClr>
                </a:solidFill>
                <a:latin typeface="Swiss 721 SWA" panose="020B0504020202020204" pitchFamily="34" charset="0"/>
              </a:rPr>
              <a:t>Követelmény, teljesíthető kihívás</a:t>
            </a:r>
          </a:p>
          <a:p>
            <a:pPr marL="446088" indent="273050" algn="l">
              <a:buFont typeface="Arial" panose="020B0604020202020204" pitchFamily="34" charset="0"/>
              <a:buChar char="•"/>
            </a:pPr>
            <a:endParaRPr lang="hu-HU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227" y="-60207"/>
            <a:ext cx="5159513" cy="69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3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0" y="173038"/>
            <a:ext cx="7010704" cy="991733"/>
          </a:xfrm>
        </p:spPr>
        <p:txBody>
          <a:bodyPr>
            <a:normAutofit/>
          </a:bodyPr>
          <a:lstStyle/>
          <a:p>
            <a:pPr indent="-342900"/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Követelmény - kontroll modell</a:t>
            </a:r>
          </a:p>
          <a:p>
            <a:pPr indent="-342900"/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munkatípusai II.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7169428" y="-1464629"/>
            <a:ext cx="748800" cy="9787295"/>
          </a:xfrm>
          <a:prstGeom prst="rect">
            <a:avLst/>
          </a:prstGeom>
          <a:solidFill>
            <a:srgbClr val="BAE55B"/>
          </a:solidFill>
        </p:spPr>
        <p:txBody>
          <a:bodyPr wrap="square" rtlCol="0" anchor="ctr">
            <a:spAutoFit/>
          </a:bodyPr>
          <a:lstStyle/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M</a:t>
            </a: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S</a:t>
            </a:r>
          </a:p>
          <a:p>
            <a:pPr marL="92075" algn="ctr">
              <a:lnSpc>
                <a:spcPct val="150000"/>
              </a:lnSpc>
            </a:pPr>
            <a:endParaRPr lang="hu-HU" sz="26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E</a:t>
            </a: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L</a:t>
            </a: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M</a:t>
            </a: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É</a:t>
            </a: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L</a:t>
            </a: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E</a:t>
            </a: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T</a:t>
            </a: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6932296" y="-1951133"/>
            <a:ext cx="477200" cy="10352664"/>
            <a:chOff x="6767196" y="-1951133"/>
            <a:chExt cx="477200" cy="10352664"/>
          </a:xfrm>
        </p:grpSpPr>
        <p:sp>
          <p:nvSpPr>
            <p:cNvPr id="6" name="Szabadkézi sokszög 5"/>
            <p:cNvSpPr>
              <a:spLocks/>
            </p:cNvSpPr>
            <p:nvPr/>
          </p:nvSpPr>
          <p:spPr bwMode="auto">
            <a:xfrm rot="10721938">
              <a:off x="6767196" y="-1903430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100000"/>
                      <a:lumOff val="0"/>
                    </a:schemeClr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7" name="Szabadkézi sokszög 6"/>
            <p:cNvSpPr>
              <a:spLocks/>
            </p:cNvSpPr>
            <p:nvPr/>
          </p:nvSpPr>
          <p:spPr bwMode="auto">
            <a:xfrm rot="10721938">
              <a:off x="6925920" y="-195113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FFE5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8" name="Szabadkézi sokszög 7"/>
            <p:cNvSpPr>
              <a:spLocks/>
            </p:cNvSpPr>
            <p:nvPr/>
          </p:nvSpPr>
          <p:spPr bwMode="auto">
            <a:xfrm rot="10721938">
              <a:off x="6847627" y="-194675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B4B4B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</p:grpSp>
      <p:sp>
        <p:nvSpPr>
          <p:cNvPr id="9" name="Tartalom helye 2"/>
          <p:cNvSpPr txBox="1">
            <a:spLocks/>
          </p:cNvSpPr>
          <p:nvPr/>
        </p:nvSpPr>
        <p:spPr>
          <a:xfrm>
            <a:off x="315686" y="1404257"/>
            <a:ext cx="6499661" cy="5268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sz="26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pPr marL="446088" indent="273050" algn="l">
              <a:buFont typeface="Arial" panose="020B0604020202020204" pitchFamily="34" charset="0"/>
              <a:buChar char="•"/>
            </a:pPr>
            <a:r>
              <a:rPr lang="hu-HU" sz="2600" b="1" dirty="0">
                <a:solidFill>
                  <a:schemeClr val="accent6">
                    <a:lumMod val="75000"/>
                  </a:schemeClr>
                </a:solidFill>
                <a:latin typeface="Swiss 721 SWA" panose="020B0504020202020204" pitchFamily="34" charset="0"/>
              </a:rPr>
              <a:t>  Nyugodt munkák</a:t>
            </a:r>
          </a:p>
          <a:p>
            <a:pPr marL="446088" algn="l"/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	Alacsony követelmények, 	munkavállaló magas kontrollja</a:t>
            </a:r>
          </a:p>
          <a:p>
            <a:pPr marL="446088" algn="l"/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 	</a:t>
            </a:r>
            <a:r>
              <a:rPr lang="hu-HU" sz="2600" b="1" i="1" dirty="0">
                <a:solidFill>
                  <a:schemeClr val="accent6">
                    <a:lumMod val="75000"/>
                  </a:schemeClr>
                </a:solidFill>
                <a:latin typeface="Swiss 721 SWA" panose="020B0504020202020204" pitchFamily="34" charset="0"/>
              </a:rPr>
              <a:t>Személyiségfüggő hatás</a:t>
            </a:r>
          </a:p>
          <a:p>
            <a:pPr marL="446088" algn="l"/>
            <a:endParaRPr lang="hu-HU" sz="2600" b="1" dirty="0">
              <a:solidFill>
                <a:schemeClr val="accent6">
                  <a:lumMod val="75000"/>
                </a:schemeClr>
              </a:solidFill>
              <a:latin typeface="Swiss 721 SWA" panose="020B0504020202020204" pitchFamily="34" charset="0"/>
            </a:endParaRPr>
          </a:p>
          <a:p>
            <a:pPr marL="903288" indent="-457200" algn="l">
              <a:buFont typeface="Arial" panose="020B0604020202020204" pitchFamily="34" charset="0"/>
              <a:buChar char="•"/>
            </a:pPr>
            <a:r>
              <a:rPr lang="hu-HU" sz="2600" b="1" dirty="0">
                <a:solidFill>
                  <a:schemeClr val="accent6">
                    <a:lumMod val="75000"/>
                  </a:schemeClr>
                </a:solidFill>
                <a:latin typeface="Swiss 721 SWA" panose="020B0504020202020204" pitchFamily="34" charset="0"/>
              </a:rPr>
              <a:t>Passzív munkák</a:t>
            </a:r>
          </a:p>
          <a:p>
            <a:pPr marL="446088" algn="l"/>
            <a:r>
              <a:rPr lang="hu-HU" sz="2600" b="1" dirty="0">
                <a:solidFill>
                  <a:schemeClr val="accent6">
                    <a:lumMod val="75000"/>
                  </a:schemeClr>
                </a:solidFill>
                <a:latin typeface="Swiss 721 SWA" panose="020B0504020202020204" pitchFamily="34" charset="0"/>
              </a:rPr>
              <a:t>	</a:t>
            </a:r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A megterhelés és a kontroll 	alacsony</a:t>
            </a:r>
          </a:p>
          <a:p>
            <a:pPr marL="446088" algn="l"/>
            <a:endParaRPr lang="hu-HU" sz="26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pPr marL="446088" algn="l"/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	</a:t>
            </a:r>
            <a:r>
              <a:rPr lang="hu-HU" sz="2600" b="1" i="1" dirty="0">
                <a:solidFill>
                  <a:schemeClr val="accent6">
                    <a:lumMod val="75000"/>
                  </a:schemeClr>
                </a:solidFill>
                <a:latin typeface="Swiss 721 SWA" panose="020B0504020202020204" pitchFamily="34" charset="0"/>
              </a:rPr>
              <a:t>Motivációcsökkenés</a:t>
            </a:r>
          </a:p>
          <a:p>
            <a:pPr marL="446088" indent="273050" algn="l">
              <a:buFont typeface="Arial" panose="020B0604020202020204" pitchFamily="34" charset="0"/>
              <a:buChar char="•"/>
            </a:pPr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r="16052"/>
          <a:stretch/>
        </p:blipFill>
        <p:spPr>
          <a:xfrm>
            <a:off x="7918228" y="-54000"/>
            <a:ext cx="5471201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3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8293" y="597581"/>
            <a:ext cx="7010704" cy="991733"/>
          </a:xfrm>
        </p:spPr>
        <p:txBody>
          <a:bodyPr>
            <a:normAutofit/>
          </a:bodyPr>
          <a:lstStyle/>
          <a:p>
            <a:pPr indent="-342900"/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Erőfeszítés – jutalom egyenlőtlenség modell</a:t>
            </a:r>
          </a:p>
          <a:p>
            <a:pPr indent="-342900"/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(</a:t>
            </a:r>
            <a:r>
              <a:rPr lang="hu-HU" sz="2600" b="1" dirty="0" err="1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Siegrist</a:t>
            </a:r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, 2004)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7169428" y="-1464629"/>
            <a:ext cx="748800" cy="9787295"/>
          </a:xfrm>
          <a:prstGeom prst="rect">
            <a:avLst/>
          </a:prstGeom>
          <a:solidFill>
            <a:srgbClr val="BAE55B"/>
          </a:solidFill>
        </p:spPr>
        <p:txBody>
          <a:bodyPr wrap="square" rtlCol="0" anchor="ctr">
            <a:spAutoFit/>
          </a:bodyPr>
          <a:lstStyle/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M</a:t>
            </a: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S</a:t>
            </a:r>
          </a:p>
          <a:p>
            <a:pPr marL="92075" algn="ctr">
              <a:lnSpc>
                <a:spcPct val="150000"/>
              </a:lnSpc>
            </a:pPr>
            <a:endParaRPr lang="hu-HU" sz="26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E</a:t>
            </a: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L</a:t>
            </a: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M</a:t>
            </a: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É</a:t>
            </a: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L</a:t>
            </a: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E</a:t>
            </a: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T</a:t>
            </a: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6932296" y="-1951133"/>
            <a:ext cx="477200" cy="10352664"/>
            <a:chOff x="6767196" y="-1951133"/>
            <a:chExt cx="477200" cy="10352664"/>
          </a:xfrm>
        </p:grpSpPr>
        <p:sp>
          <p:nvSpPr>
            <p:cNvPr id="6" name="Szabadkézi sokszög 5"/>
            <p:cNvSpPr>
              <a:spLocks/>
            </p:cNvSpPr>
            <p:nvPr/>
          </p:nvSpPr>
          <p:spPr bwMode="auto">
            <a:xfrm rot="10721938">
              <a:off x="6767196" y="-1903430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100000"/>
                      <a:lumOff val="0"/>
                    </a:schemeClr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7" name="Szabadkézi sokszög 6"/>
            <p:cNvSpPr>
              <a:spLocks/>
            </p:cNvSpPr>
            <p:nvPr/>
          </p:nvSpPr>
          <p:spPr bwMode="auto">
            <a:xfrm rot="10721938">
              <a:off x="6925920" y="-195113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FFE5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8" name="Szabadkézi sokszög 7"/>
            <p:cNvSpPr>
              <a:spLocks/>
            </p:cNvSpPr>
            <p:nvPr/>
          </p:nvSpPr>
          <p:spPr bwMode="auto">
            <a:xfrm rot="10721938">
              <a:off x="6847627" y="-194675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B4B4B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</p:grpSp>
      <p:sp>
        <p:nvSpPr>
          <p:cNvPr id="9" name="Tartalom helye 2"/>
          <p:cNvSpPr txBox="1">
            <a:spLocks/>
          </p:cNvSpPr>
          <p:nvPr/>
        </p:nvSpPr>
        <p:spPr>
          <a:xfrm>
            <a:off x="228600" y="1404257"/>
            <a:ext cx="6586747" cy="5268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sz="26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pPr marL="446088" algn="l"/>
            <a:endParaRPr lang="hu-HU" sz="28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pPr marL="446088">
              <a:lnSpc>
                <a:spcPct val="150000"/>
              </a:lnSpc>
            </a:pPr>
            <a:r>
              <a:rPr lang="hu-HU" sz="2800" b="1" dirty="0">
                <a:solidFill>
                  <a:schemeClr val="accent6">
                    <a:lumMod val="75000"/>
                  </a:schemeClr>
                </a:solidFill>
                <a:latin typeface="Swiss 721 SWA" panose="020B0504020202020204" pitchFamily="34" charset="0"/>
              </a:rPr>
              <a:t>A kifejtett erőfeszítés és ezért kapott jutalom aránya nem megfelelő, az ebből eredő feszültség egészségromlást okozhat.</a:t>
            </a:r>
          </a:p>
          <a:p>
            <a:pPr marL="446088">
              <a:lnSpc>
                <a:spcPct val="150000"/>
              </a:lnSpc>
            </a:pPr>
            <a:endParaRPr lang="hu-HU" b="1" dirty="0">
              <a:solidFill>
                <a:schemeClr val="accent6">
                  <a:lumMod val="75000"/>
                </a:schemeClr>
              </a:solidFill>
              <a:latin typeface="Swiss 721 SWA" panose="020B0504020202020204" pitchFamily="34" charset="0"/>
            </a:endParaRPr>
          </a:p>
          <a:p>
            <a:pPr marL="446088" algn="l"/>
            <a:r>
              <a:rPr lang="hu-HU" b="1" dirty="0">
                <a:solidFill>
                  <a:schemeClr val="accent6">
                    <a:lumMod val="75000"/>
                  </a:schemeClr>
                </a:solidFill>
                <a:latin typeface="Swiss 721 SWA" panose="020B0504020202020204" pitchFamily="34" charset="0"/>
              </a:rPr>
              <a:t>	</a:t>
            </a:r>
            <a:endParaRPr lang="hu-HU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224" y="-38653"/>
            <a:ext cx="4373720" cy="70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1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9141" y="412595"/>
            <a:ext cx="6355775" cy="57643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hu-HU" sz="38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pPr marL="0" indent="0" algn="ctr">
              <a:buNone/>
            </a:pPr>
            <a:endParaRPr lang="hu-HU" sz="38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pPr marL="0" indent="0" algn="ctr">
              <a:buNone/>
            </a:pPr>
            <a:endParaRPr lang="hu-HU" sz="38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pPr marL="0" indent="0" algn="ctr">
              <a:buNone/>
            </a:pPr>
            <a:r>
              <a:rPr lang="hu-HU" sz="38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Összes elveszett munkanap</a:t>
            </a:r>
          </a:p>
          <a:p>
            <a:pPr marL="0" indent="0" algn="ctr">
              <a:buNone/>
            </a:pPr>
            <a:r>
              <a:rPr lang="hu-HU" sz="3800" b="1" dirty="0">
                <a:solidFill>
                  <a:schemeClr val="accent6">
                    <a:lumMod val="75000"/>
                  </a:schemeClr>
                </a:solidFill>
                <a:latin typeface="Swiss 721 SWA" panose="020B0504020202020204" pitchFamily="34" charset="0"/>
              </a:rPr>
              <a:t>65%-a</a:t>
            </a:r>
          </a:p>
          <a:p>
            <a:pPr marL="0" indent="0" algn="ctr">
              <a:buNone/>
            </a:pPr>
            <a:r>
              <a:rPr lang="hu-HU" sz="38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kapcsolható munkahelyi</a:t>
            </a:r>
          </a:p>
          <a:p>
            <a:pPr marL="0" indent="0" algn="ctr">
              <a:buNone/>
            </a:pPr>
            <a:r>
              <a:rPr lang="hu-HU" sz="38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stresszhez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7169428" y="-3419008"/>
            <a:ext cx="748800" cy="13696057"/>
          </a:xfrm>
          <a:prstGeom prst="rect">
            <a:avLst/>
          </a:prstGeom>
          <a:solidFill>
            <a:srgbClr val="BAE55B"/>
          </a:solidFill>
        </p:spPr>
        <p:txBody>
          <a:bodyPr wrap="square" rtlCol="0" anchor="ctr">
            <a:spAutoFit/>
          </a:bodyPr>
          <a:lstStyle/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r>
              <a:rPr lang="hu-HU" sz="20000" b="1" dirty="0">
                <a:solidFill>
                  <a:srgbClr val="002060"/>
                </a:solidFill>
                <a:latin typeface="Swiss 721 SWA" panose="020B0504020202020204" pitchFamily="34" charset="0"/>
              </a:rPr>
              <a:t>!</a:t>
            </a: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6932296" y="-1951133"/>
            <a:ext cx="477200" cy="10352664"/>
            <a:chOff x="6767196" y="-1951133"/>
            <a:chExt cx="477200" cy="10352664"/>
          </a:xfrm>
        </p:grpSpPr>
        <p:sp>
          <p:nvSpPr>
            <p:cNvPr id="6" name="Szabadkézi sokszög 5"/>
            <p:cNvSpPr>
              <a:spLocks/>
            </p:cNvSpPr>
            <p:nvPr/>
          </p:nvSpPr>
          <p:spPr bwMode="auto">
            <a:xfrm rot="10721938">
              <a:off x="6767196" y="-1903430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100000"/>
                      <a:lumOff val="0"/>
                    </a:schemeClr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7" name="Szabadkézi sokszög 6"/>
            <p:cNvSpPr>
              <a:spLocks/>
            </p:cNvSpPr>
            <p:nvPr/>
          </p:nvSpPr>
          <p:spPr bwMode="auto">
            <a:xfrm rot="10721938">
              <a:off x="6925920" y="-195113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FFE5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8" name="Szabadkézi sokszög 7"/>
            <p:cNvSpPr>
              <a:spLocks/>
            </p:cNvSpPr>
            <p:nvPr/>
          </p:nvSpPr>
          <p:spPr bwMode="auto">
            <a:xfrm rot="10721938">
              <a:off x="6847627" y="-194675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B4B4B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</p:grpSp>
      <p:pic>
        <p:nvPicPr>
          <p:cNvPr id="9" name="Kép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8" r="31194"/>
          <a:stretch/>
        </p:blipFill>
        <p:spPr>
          <a:xfrm>
            <a:off x="7918228" y="0"/>
            <a:ext cx="4767895" cy="7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1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9141" y="1611085"/>
            <a:ext cx="6355775" cy="45658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hu-HU" sz="38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pPr marL="0" indent="0" algn="ctr">
              <a:buNone/>
            </a:pPr>
            <a:r>
              <a:rPr lang="hu-HU" sz="2400" b="1" dirty="0" err="1">
                <a:solidFill>
                  <a:srgbClr val="00B050"/>
                </a:solidFill>
                <a:latin typeface="Swiss 721 SWA" panose="020B0504020202020204" pitchFamily="34" charset="0"/>
              </a:rPr>
              <a:t>Pszichoszociális</a:t>
            </a:r>
            <a:r>
              <a:rPr lang="hu-HU" sz="2400" b="1" dirty="0">
                <a:solidFill>
                  <a:srgbClr val="00B050"/>
                </a:solidFill>
                <a:latin typeface="Swiss 721 SWA" panose="020B0504020202020204" pitchFamily="34" charset="0"/>
              </a:rPr>
              <a:t> kockázat: </a:t>
            </a:r>
          </a:p>
          <a:p>
            <a:pPr marL="0" indent="0" algn="ctr">
              <a:buNone/>
            </a:pPr>
            <a:r>
              <a:rPr lang="hu-HU" sz="24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pl. konfliktus, munkaszervezés, munkarend, foglalkoztatási jogviszony bizonytalansága</a:t>
            </a:r>
          </a:p>
          <a:p>
            <a:pPr marL="0" indent="0" algn="ctr">
              <a:buNone/>
            </a:pPr>
            <a:endParaRPr lang="hu-HU" sz="24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pPr marL="0" indent="0" algn="ctr">
              <a:buNone/>
            </a:pPr>
            <a:r>
              <a:rPr lang="hu-HU" sz="2400" b="1" dirty="0">
                <a:solidFill>
                  <a:srgbClr val="00B050"/>
                </a:solidFill>
                <a:latin typeface="Swiss 721 SWA" panose="020B0504020202020204" pitchFamily="34" charset="0"/>
              </a:rPr>
              <a:t>amelyek következtében megjelenik a stressz, munkabeleset, pszichoszomatikus megbetegedések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7169428" y="-5527270"/>
            <a:ext cx="748800" cy="17912596"/>
          </a:xfrm>
          <a:prstGeom prst="rect">
            <a:avLst/>
          </a:prstGeom>
          <a:solidFill>
            <a:srgbClr val="BAE55B"/>
          </a:solidFill>
        </p:spPr>
        <p:txBody>
          <a:bodyPr wrap="square" rtlCol="0" anchor="ctr">
            <a:spAutoFit/>
          </a:bodyPr>
          <a:lstStyle/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0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0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0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4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r>
              <a:rPr lang="hu-HU" sz="2400" b="1" dirty="0">
                <a:solidFill>
                  <a:srgbClr val="002060"/>
                </a:solidFill>
                <a:latin typeface="Swiss 721 SWA" panose="020B0504020202020204" pitchFamily="34" charset="0"/>
              </a:rPr>
              <a:t>M</a:t>
            </a:r>
          </a:p>
          <a:p>
            <a:pPr marL="92075" algn="ctr"/>
            <a:r>
              <a:rPr lang="hu-HU" sz="2400" b="1" dirty="0">
                <a:solidFill>
                  <a:srgbClr val="002060"/>
                </a:solidFill>
                <a:latin typeface="Swiss 721 SWA" panose="020B0504020202020204" pitchFamily="34" charset="0"/>
              </a:rPr>
              <a:t>A</a:t>
            </a:r>
          </a:p>
          <a:p>
            <a:pPr marL="92075" algn="ctr"/>
            <a:r>
              <a:rPr lang="hu-HU" sz="2400" b="1" dirty="0">
                <a:solidFill>
                  <a:srgbClr val="002060"/>
                </a:solidFill>
                <a:latin typeface="Swiss 721 SWA" panose="020B0504020202020204" pitchFamily="34" charset="0"/>
              </a:rPr>
              <a:t>G</a:t>
            </a:r>
          </a:p>
          <a:p>
            <a:pPr marL="92075" algn="ctr"/>
            <a:r>
              <a:rPr lang="hu-HU" sz="2400" b="1" dirty="0">
                <a:solidFill>
                  <a:srgbClr val="002060"/>
                </a:solidFill>
                <a:latin typeface="Swiss 721 SWA" panose="020B0504020202020204" pitchFamily="34" charset="0"/>
              </a:rPr>
              <a:t>Y</a:t>
            </a:r>
          </a:p>
          <a:p>
            <a:pPr marL="92075" algn="ctr"/>
            <a:r>
              <a:rPr lang="hu-HU" sz="2400" b="1" dirty="0">
                <a:solidFill>
                  <a:srgbClr val="002060"/>
                </a:solidFill>
                <a:latin typeface="Swiss 721 SWA" panose="020B0504020202020204" pitchFamily="34" charset="0"/>
              </a:rPr>
              <a:t>A</a:t>
            </a:r>
          </a:p>
          <a:p>
            <a:pPr marL="92075" algn="ctr"/>
            <a:r>
              <a:rPr lang="hu-HU" sz="2400" b="1" dirty="0">
                <a:solidFill>
                  <a:srgbClr val="002060"/>
                </a:solidFill>
                <a:latin typeface="Swiss 721 SWA" panose="020B0504020202020204" pitchFamily="34" charset="0"/>
              </a:rPr>
              <a:t>R</a:t>
            </a:r>
          </a:p>
          <a:p>
            <a:pPr marL="92075" algn="ctr"/>
            <a:endParaRPr lang="hu-HU" sz="24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r>
              <a:rPr lang="hu-HU" sz="2400" b="1" dirty="0">
                <a:solidFill>
                  <a:srgbClr val="002060"/>
                </a:solidFill>
                <a:latin typeface="Swiss 721 SWA" panose="020B0504020202020204" pitchFamily="34" charset="0"/>
              </a:rPr>
              <a:t>J</a:t>
            </a:r>
          </a:p>
          <a:p>
            <a:pPr marL="92075" algn="ctr"/>
            <a:r>
              <a:rPr lang="hu-HU" sz="2400" b="1" dirty="0">
                <a:solidFill>
                  <a:srgbClr val="002060"/>
                </a:solidFill>
                <a:latin typeface="Swiss 721 SWA" panose="020B0504020202020204" pitchFamily="34" charset="0"/>
              </a:rPr>
              <a:t>O</a:t>
            </a:r>
          </a:p>
          <a:p>
            <a:pPr marL="92075" algn="ctr"/>
            <a:r>
              <a:rPr lang="hu-HU" sz="2400" b="1" dirty="0">
                <a:solidFill>
                  <a:srgbClr val="002060"/>
                </a:solidFill>
                <a:latin typeface="Swiss 721 SWA" panose="020B0504020202020204" pitchFamily="34" charset="0"/>
              </a:rPr>
              <a:t>G</a:t>
            </a:r>
          </a:p>
          <a:p>
            <a:pPr marL="92075" algn="ctr"/>
            <a:r>
              <a:rPr lang="hu-HU" sz="2400" b="1" dirty="0">
                <a:solidFill>
                  <a:srgbClr val="002060"/>
                </a:solidFill>
                <a:latin typeface="Swiss 721 SWA" panose="020B0504020202020204" pitchFamily="34" charset="0"/>
              </a:rPr>
              <a:t>I</a:t>
            </a:r>
          </a:p>
          <a:p>
            <a:pPr marL="92075" algn="ctr"/>
            <a:endParaRPr lang="hu-HU" sz="24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r>
              <a:rPr lang="hu-HU" sz="2400" b="1" dirty="0">
                <a:solidFill>
                  <a:srgbClr val="002060"/>
                </a:solidFill>
                <a:latin typeface="Swiss 721 SWA" panose="020B0504020202020204" pitchFamily="34" charset="0"/>
              </a:rPr>
              <a:t>H</a:t>
            </a:r>
          </a:p>
          <a:p>
            <a:pPr marL="92075" algn="ctr"/>
            <a:r>
              <a:rPr lang="hu-HU" sz="2400" b="1" dirty="0">
                <a:solidFill>
                  <a:srgbClr val="002060"/>
                </a:solidFill>
                <a:latin typeface="Swiss 721 SWA" panose="020B0504020202020204" pitchFamily="34" charset="0"/>
              </a:rPr>
              <a:t>Á</a:t>
            </a:r>
          </a:p>
          <a:p>
            <a:pPr marL="92075" algn="ctr"/>
            <a:r>
              <a:rPr lang="hu-HU" sz="2400" b="1" dirty="0">
                <a:solidFill>
                  <a:srgbClr val="002060"/>
                </a:solidFill>
                <a:latin typeface="Swiss 721 SWA" panose="020B0504020202020204" pitchFamily="34" charset="0"/>
              </a:rPr>
              <a:t>T</a:t>
            </a:r>
          </a:p>
          <a:p>
            <a:pPr marL="92075" algn="ctr"/>
            <a:r>
              <a:rPr lang="hu-HU" sz="2400" b="1" dirty="0">
                <a:solidFill>
                  <a:srgbClr val="002060"/>
                </a:solidFill>
                <a:latin typeface="Swiss 721 SWA" panose="020B0504020202020204" pitchFamily="34" charset="0"/>
              </a:rPr>
              <a:t>T</a:t>
            </a:r>
          </a:p>
          <a:p>
            <a:pPr marL="92075" algn="ctr"/>
            <a:r>
              <a:rPr lang="hu-HU" sz="2400" b="1" dirty="0">
                <a:solidFill>
                  <a:srgbClr val="002060"/>
                </a:solidFill>
                <a:latin typeface="Swiss 721 SWA" panose="020B0504020202020204" pitchFamily="34" charset="0"/>
              </a:rPr>
              <a:t>É</a:t>
            </a:r>
          </a:p>
          <a:p>
            <a:pPr marL="92075" algn="ctr"/>
            <a:r>
              <a:rPr lang="hu-HU" sz="2400" b="1" dirty="0">
                <a:solidFill>
                  <a:srgbClr val="002060"/>
                </a:solidFill>
                <a:latin typeface="Swiss 721 SWA" panose="020B0504020202020204" pitchFamily="34" charset="0"/>
              </a:rPr>
              <a:t>R</a:t>
            </a:r>
          </a:p>
          <a:p>
            <a:pPr marL="92075" algn="ctr"/>
            <a:endParaRPr lang="hu-HU" sz="20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0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0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0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6932296" y="-1951133"/>
            <a:ext cx="477200" cy="10352664"/>
            <a:chOff x="6767196" y="-1951133"/>
            <a:chExt cx="477200" cy="10352664"/>
          </a:xfrm>
        </p:grpSpPr>
        <p:sp>
          <p:nvSpPr>
            <p:cNvPr id="6" name="Szabadkézi sokszög 5"/>
            <p:cNvSpPr>
              <a:spLocks/>
            </p:cNvSpPr>
            <p:nvPr/>
          </p:nvSpPr>
          <p:spPr bwMode="auto">
            <a:xfrm rot="10721938">
              <a:off x="6767196" y="-1903430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100000"/>
                      <a:lumOff val="0"/>
                    </a:schemeClr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7" name="Szabadkézi sokszög 6"/>
            <p:cNvSpPr>
              <a:spLocks/>
            </p:cNvSpPr>
            <p:nvPr/>
          </p:nvSpPr>
          <p:spPr bwMode="auto">
            <a:xfrm rot="10721938">
              <a:off x="6925920" y="-195113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FFE5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8" name="Szabadkézi sokszög 7"/>
            <p:cNvSpPr>
              <a:spLocks/>
            </p:cNvSpPr>
            <p:nvPr/>
          </p:nvSpPr>
          <p:spPr bwMode="auto">
            <a:xfrm rot="10721938">
              <a:off x="6847627" y="-194675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B4B4B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</p:grpSp>
      <p:sp>
        <p:nvSpPr>
          <p:cNvPr id="2" name="Szövegdoboz 1"/>
          <p:cNvSpPr txBox="1"/>
          <p:nvPr/>
        </p:nvSpPr>
        <p:spPr>
          <a:xfrm>
            <a:off x="531437" y="446315"/>
            <a:ext cx="622751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Munkavédelemről szóló</a:t>
            </a:r>
          </a:p>
          <a:p>
            <a:pPr algn="ctr"/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 2008. január 1-én módosított</a:t>
            </a:r>
          </a:p>
          <a:p>
            <a:pPr algn="ctr"/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 1993. évi XCIII. tv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228" y="-90000"/>
            <a:ext cx="4357402" cy="69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1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57922" y="301083"/>
            <a:ext cx="5998702" cy="6289288"/>
          </a:xfrm>
        </p:spPr>
        <p:txBody>
          <a:bodyPr>
            <a:normAutofit/>
          </a:bodyPr>
          <a:lstStyle/>
          <a:p>
            <a:endParaRPr lang="hu-HU" sz="32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endParaRPr lang="hu-HU" sz="32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r>
              <a:rPr lang="hu-HU" sz="32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Szervezeti kultúra</a:t>
            </a:r>
          </a:p>
          <a:p>
            <a:endParaRPr lang="hu-HU" sz="32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endParaRPr lang="hu-HU" sz="32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r>
              <a:rPr lang="hu-HU" sz="32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Folyamatorientált működés</a:t>
            </a:r>
          </a:p>
          <a:p>
            <a:endParaRPr lang="hu-HU" sz="32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endParaRPr lang="hu-HU" sz="32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r>
              <a:rPr lang="hu-HU" sz="32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Munkakörök gondozása</a:t>
            </a:r>
          </a:p>
          <a:p>
            <a:endParaRPr lang="hu-HU" sz="38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7169428" y="-448968"/>
            <a:ext cx="748800" cy="7755969"/>
          </a:xfrm>
          <a:prstGeom prst="rect">
            <a:avLst/>
          </a:prstGeom>
          <a:solidFill>
            <a:srgbClr val="BAE55B"/>
          </a:solidFill>
        </p:spPr>
        <p:txBody>
          <a:bodyPr wrap="square" rtlCol="0" anchor="ctr">
            <a:spAutoFit/>
          </a:bodyPr>
          <a:lstStyle/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H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R</a:t>
            </a: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E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S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Z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K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Ö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Z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Ö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K</a:t>
            </a: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6932296" y="-1951133"/>
            <a:ext cx="477200" cy="10352664"/>
            <a:chOff x="6767196" y="-1951133"/>
            <a:chExt cx="477200" cy="10352664"/>
          </a:xfrm>
        </p:grpSpPr>
        <p:sp>
          <p:nvSpPr>
            <p:cNvPr id="6" name="Szabadkézi sokszög 5"/>
            <p:cNvSpPr>
              <a:spLocks/>
            </p:cNvSpPr>
            <p:nvPr/>
          </p:nvSpPr>
          <p:spPr bwMode="auto">
            <a:xfrm rot="10721938">
              <a:off x="6767196" y="-1903430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100000"/>
                      <a:lumOff val="0"/>
                    </a:schemeClr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7" name="Szabadkézi sokszög 6"/>
            <p:cNvSpPr>
              <a:spLocks/>
            </p:cNvSpPr>
            <p:nvPr/>
          </p:nvSpPr>
          <p:spPr bwMode="auto">
            <a:xfrm rot="10721938">
              <a:off x="6925920" y="-195113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FFE5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8" name="Szabadkézi sokszög 7"/>
            <p:cNvSpPr>
              <a:spLocks/>
            </p:cNvSpPr>
            <p:nvPr/>
          </p:nvSpPr>
          <p:spPr bwMode="auto">
            <a:xfrm rot="10721938">
              <a:off x="6847627" y="-194675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B4B4B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</p:grp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/>
          <a:srcRect l="5564" r="10374"/>
          <a:stretch/>
        </p:blipFill>
        <p:spPr>
          <a:xfrm>
            <a:off x="7918228" y="0"/>
            <a:ext cx="4539343" cy="820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1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9140" y="223024"/>
            <a:ext cx="6790287" cy="6423103"/>
          </a:xfrm>
        </p:spPr>
        <p:txBody>
          <a:bodyPr>
            <a:normAutofit lnSpcReduction="10000"/>
          </a:bodyPr>
          <a:lstStyle/>
          <a:p>
            <a:endParaRPr lang="hu-HU" sz="30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endParaRPr lang="hu-HU" sz="30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r>
              <a:rPr lang="hu-HU" sz="30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Toborzás/kiválasztás/beillesztés</a:t>
            </a:r>
          </a:p>
          <a:p>
            <a:endParaRPr lang="hu-HU" sz="30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endParaRPr lang="hu-HU" sz="30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r>
              <a:rPr lang="hu-HU" sz="30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Munkajogi biztonság</a:t>
            </a:r>
          </a:p>
          <a:p>
            <a:endParaRPr lang="hu-HU" sz="30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endParaRPr lang="hu-HU" sz="30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r>
              <a:rPr lang="hu-HU" sz="30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Belső munkaerőpiacra szabott TMR</a:t>
            </a:r>
          </a:p>
          <a:p>
            <a:endParaRPr lang="hu-HU" sz="30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endParaRPr lang="hu-HU" sz="30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r>
              <a:rPr lang="hu-HU" sz="30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Motiváció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7169428" y="-448968"/>
            <a:ext cx="748800" cy="7755969"/>
          </a:xfrm>
          <a:prstGeom prst="rect">
            <a:avLst/>
          </a:prstGeom>
          <a:solidFill>
            <a:srgbClr val="BAE55B"/>
          </a:solidFill>
        </p:spPr>
        <p:txBody>
          <a:bodyPr wrap="square" rtlCol="0" anchor="ctr">
            <a:spAutoFit/>
          </a:bodyPr>
          <a:lstStyle/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H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R</a:t>
            </a: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E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S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Z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K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Ö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Z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Ö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K</a:t>
            </a: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6932296" y="-1951133"/>
            <a:ext cx="477200" cy="10352664"/>
            <a:chOff x="6767196" y="-1951133"/>
            <a:chExt cx="477200" cy="10352664"/>
          </a:xfrm>
        </p:grpSpPr>
        <p:sp>
          <p:nvSpPr>
            <p:cNvPr id="6" name="Szabadkézi sokszög 5"/>
            <p:cNvSpPr>
              <a:spLocks/>
            </p:cNvSpPr>
            <p:nvPr/>
          </p:nvSpPr>
          <p:spPr bwMode="auto">
            <a:xfrm rot="10721938">
              <a:off x="6767196" y="-1903430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100000"/>
                      <a:lumOff val="0"/>
                    </a:schemeClr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7" name="Szabadkézi sokszög 6"/>
            <p:cNvSpPr>
              <a:spLocks/>
            </p:cNvSpPr>
            <p:nvPr/>
          </p:nvSpPr>
          <p:spPr bwMode="auto">
            <a:xfrm rot="10721938">
              <a:off x="6925920" y="-195113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FFE5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8" name="Szabadkézi sokszög 7"/>
            <p:cNvSpPr>
              <a:spLocks/>
            </p:cNvSpPr>
            <p:nvPr/>
          </p:nvSpPr>
          <p:spPr bwMode="auto">
            <a:xfrm rot="10721938">
              <a:off x="6847627" y="-194675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B4B4B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</p:grp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r="6086"/>
          <a:stretch/>
        </p:blipFill>
        <p:spPr>
          <a:xfrm>
            <a:off x="7918225" y="9050"/>
            <a:ext cx="4832746" cy="68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3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3747" y="468773"/>
            <a:ext cx="6391601" cy="5920485"/>
          </a:xfrm>
        </p:spPr>
        <p:txBody>
          <a:bodyPr>
            <a:normAutofit/>
          </a:bodyPr>
          <a:lstStyle/>
          <a:p>
            <a:endParaRPr lang="hu-HU" sz="30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endParaRPr lang="hu-HU" sz="30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r>
              <a:rPr lang="hu-HU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Kétdimenziós pályakarrier programok</a:t>
            </a:r>
          </a:p>
          <a:p>
            <a:endParaRPr lang="hu-HU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endParaRPr lang="hu-HU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r>
              <a:rPr lang="hu-HU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Új szemléletű képzési rendszer</a:t>
            </a:r>
          </a:p>
          <a:p>
            <a:endParaRPr lang="hu-HU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endParaRPr lang="hu-HU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r>
              <a:rPr lang="hu-HU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Párbeszéden alapuló kommunikáció</a:t>
            </a:r>
          </a:p>
          <a:p>
            <a:endParaRPr lang="hu-HU" sz="30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7169428" y="-448968"/>
            <a:ext cx="748800" cy="7755969"/>
          </a:xfrm>
          <a:prstGeom prst="rect">
            <a:avLst/>
          </a:prstGeom>
          <a:solidFill>
            <a:srgbClr val="BAE55B"/>
          </a:solidFill>
        </p:spPr>
        <p:txBody>
          <a:bodyPr wrap="square" rtlCol="0" anchor="ctr">
            <a:spAutoFit/>
          </a:bodyPr>
          <a:lstStyle/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H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R</a:t>
            </a: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E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S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Z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K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Ö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Z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Ö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K</a:t>
            </a: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6932296" y="-1951133"/>
            <a:ext cx="477200" cy="10352664"/>
            <a:chOff x="6767196" y="-1951133"/>
            <a:chExt cx="477200" cy="10352664"/>
          </a:xfrm>
        </p:grpSpPr>
        <p:sp>
          <p:nvSpPr>
            <p:cNvPr id="6" name="Szabadkézi sokszög 5"/>
            <p:cNvSpPr>
              <a:spLocks/>
            </p:cNvSpPr>
            <p:nvPr/>
          </p:nvSpPr>
          <p:spPr bwMode="auto">
            <a:xfrm rot="10721938">
              <a:off x="6767196" y="-1903430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100000"/>
                      <a:lumOff val="0"/>
                    </a:schemeClr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7" name="Szabadkézi sokszög 6"/>
            <p:cNvSpPr>
              <a:spLocks/>
            </p:cNvSpPr>
            <p:nvPr/>
          </p:nvSpPr>
          <p:spPr bwMode="auto">
            <a:xfrm rot="10721938">
              <a:off x="6925920" y="-195113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FFE5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8" name="Szabadkézi sokszög 7"/>
            <p:cNvSpPr>
              <a:spLocks/>
            </p:cNvSpPr>
            <p:nvPr/>
          </p:nvSpPr>
          <p:spPr bwMode="auto">
            <a:xfrm rot="10721938">
              <a:off x="6847627" y="-194675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B4B4B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</p:grp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228" y="-32214"/>
            <a:ext cx="4432896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9141" y="0"/>
            <a:ext cx="6355775" cy="644540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hu-HU" sz="38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pPr marL="0" indent="0" algn="ctr">
              <a:buNone/>
            </a:pPr>
            <a:endParaRPr lang="hu-HU" sz="38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pPr marL="0" indent="0" algn="ctr">
              <a:buNone/>
            </a:pPr>
            <a:endParaRPr lang="hu-HU" sz="38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pPr marL="0" indent="0" algn="ctr">
              <a:buNone/>
            </a:pPr>
            <a:r>
              <a:rPr lang="hu-HU" sz="3800" b="1" dirty="0" err="1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Pszichoszociális</a:t>
            </a:r>
            <a:r>
              <a:rPr lang="hu-HU" sz="38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 kockázatok kezelése</a:t>
            </a:r>
          </a:p>
          <a:p>
            <a:pPr marL="0" indent="0" algn="ctr">
              <a:buNone/>
            </a:pPr>
            <a:r>
              <a:rPr lang="hu-HU" sz="38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 európai szervezetek </a:t>
            </a:r>
          </a:p>
          <a:p>
            <a:pPr marL="0" indent="0" algn="ctr">
              <a:buNone/>
            </a:pPr>
            <a:r>
              <a:rPr lang="hu-HU" sz="3800" b="1" dirty="0">
                <a:solidFill>
                  <a:schemeClr val="accent6">
                    <a:lumMod val="75000"/>
                  </a:schemeClr>
                </a:solidFill>
                <a:latin typeface="Swiss 721 SWA" panose="020B0504020202020204" pitchFamily="34" charset="0"/>
              </a:rPr>
              <a:t>30%-</a:t>
            </a:r>
            <a:r>
              <a:rPr lang="hu-HU" sz="3800" b="1" dirty="0" err="1">
                <a:solidFill>
                  <a:schemeClr val="accent6">
                    <a:lumMod val="75000"/>
                  </a:schemeClr>
                </a:solidFill>
                <a:latin typeface="Swiss 721 SWA" panose="020B0504020202020204" pitchFamily="34" charset="0"/>
              </a:rPr>
              <a:t>ánál</a:t>
            </a:r>
            <a:endParaRPr lang="hu-HU" sz="3800" b="1" dirty="0">
              <a:solidFill>
                <a:schemeClr val="accent6">
                  <a:lumMod val="75000"/>
                </a:schemeClr>
              </a:solidFill>
              <a:latin typeface="Swiss 721 SWA" panose="020B05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7169428" y="-3419008"/>
            <a:ext cx="748800" cy="13696057"/>
          </a:xfrm>
          <a:prstGeom prst="rect">
            <a:avLst/>
          </a:prstGeom>
          <a:solidFill>
            <a:srgbClr val="BAE55B"/>
          </a:solidFill>
        </p:spPr>
        <p:txBody>
          <a:bodyPr wrap="square" rtlCol="0" anchor="ctr">
            <a:spAutoFit/>
          </a:bodyPr>
          <a:lstStyle/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r>
              <a:rPr lang="hu-HU" sz="20000" b="1" dirty="0">
                <a:solidFill>
                  <a:srgbClr val="002060"/>
                </a:solidFill>
                <a:latin typeface="Swiss 721 SWA" panose="020B0504020202020204" pitchFamily="34" charset="0"/>
              </a:rPr>
              <a:t>!</a:t>
            </a: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6932296" y="-1951133"/>
            <a:ext cx="477200" cy="10352664"/>
            <a:chOff x="6767196" y="-1951133"/>
            <a:chExt cx="477200" cy="10352664"/>
          </a:xfrm>
        </p:grpSpPr>
        <p:sp>
          <p:nvSpPr>
            <p:cNvPr id="6" name="Szabadkézi sokszög 5"/>
            <p:cNvSpPr>
              <a:spLocks/>
            </p:cNvSpPr>
            <p:nvPr/>
          </p:nvSpPr>
          <p:spPr bwMode="auto">
            <a:xfrm rot="10721938">
              <a:off x="6767196" y="-1903430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100000"/>
                      <a:lumOff val="0"/>
                    </a:schemeClr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7" name="Szabadkézi sokszög 6"/>
            <p:cNvSpPr>
              <a:spLocks/>
            </p:cNvSpPr>
            <p:nvPr/>
          </p:nvSpPr>
          <p:spPr bwMode="auto">
            <a:xfrm rot="10721938">
              <a:off x="6925920" y="-195113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FFE5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8" name="Szabadkézi sokszög 7"/>
            <p:cNvSpPr>
              <a:spLocks/>
            </p:cNvSpPr>
            <p:nvPr/>
          </p:nvSpPr>
          <p:spPr bwMode="auto">
            <a:xfrm rot="10721938">
              <a:off x="6847627" y="-194675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B4B4B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</p:grp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r="24626"/>
          <a:stretch/>
        </p:blipFill>
        <p:spPr>
          <a:xfrm>
            <a:off x="7918229" y="0"/>
            <a:ext cx="4273772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7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zövegdoboz 22"/>
          <p:cNvSpPr txBox="1"/>
          <p:nvPr/>
        </p:nvSpPr>
        <p:spPr>
          <a:xfrm>
            <a:off x="7169428" y="-1060779"/>
            <a:ext cx="702000" cy="8279190"/>
          </a:xfrm>
          <a:prstGeom prst="rect">
            <a:avLst/>
          </a:prstGeom>
          <a:solidFill>
            <a:srgbClr val="BAE55B"/>
          </a:solidFill>
        </p:spPr>
        <p:txBody>
          <a:bodyPr wrap="square" rtlCol="0" anchor="ctr">
            <a:spAutoFit/>
          </a:bodyPr>
          <a:lstStyle/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H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R</a:t>
            </a: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K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Ü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L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D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E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T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É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S</a:t>
            </a: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</p:txBody>
      </p:sp>
      <p:grpSp>
        <p:nvGrpSpPr>
          <p:cNvPr id="30" name="Csoportba foglalás 29"/>
          <p:cNvGrpSpPr/>
          <p:nvPr/>
        </p:nvGrpSpPr>
        <p:grpSpPr>
          <a:xfrm>
            <a:off x="6932296" y="-1951133"/>
            <a:ext cx="477200" cy="10352664"/>
            <a:chOff x="6767196" y="-1951133"/>
            <a:chExt cx="477200" cy="10352664"/>
          </a:xfrm>
        </p:grpSpPr>
        <p:sp>
          <p:nvSpPr>
            <p:cNvPr id="6" name="Szabadkézi sokszög 5"/>
            <p:cNvSpPr>
              <a:spLocks/>
            </p:cNvSpPr>
            <p:nvPr/>
          </p:nvSpPr>
          <p:spPr bwMode="auto">
            <a:xfrm rot="10721938">
              <a:off x="6767196" y="-1903430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100000"/>
                      <a:lumOff val="0"/>
                    </a:schemeClr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7" name="Szabadkézi sokszög 6"/>
            <p:cNvSpPr>
              <a:spLocks/>
            </p:cNvSpPr>
            <p:nvPr/>
          </p:nvSpPr>
          <p:spPr bwMode="auto">
            <a:xfrm rot="10721938">
              <a:off x="6925920" y="-195113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FFE5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8" name="Szabadkézi sokszög 7"/>
            <p:cNvSpPr>
              <a:spLocks/>
            </p:cNvSpPr>
            <p:nvPr/>
          </p:nvSpPr>
          <p:spPr bwMode="auto">
            <a:xfrm rot="10721938">
              <a:off x="6847627" y="-194675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B4B4B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</p:grpSp>
      <p:cxnSp>
        <p:nvCxnSpPr>
          <p:cNvPr id="29" name="Egyenes összekötő 28"/>
          <p:cNvCxnSpPr/>
          <p:nvPr/>
        </p:nvCxnSpPr>
        <p:spPr>
          <a:xfrm flipH="1">
            <a:off x="7893451" y="0"/>
            <a:ext cx="0" cy="6858000"/>
          </a:xfrm>
          <a:prstGeom prst="line">
            <a:avLst/>
          </a:prstGeom>
          <a:ln w="57150">
            <a:solidFill>
              <a:srgbClr val="FFE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/>
          <p:cNvSpPr txBox="1"/>
          <p:nvPr/>
        </p:nvSpPr>
        <p:spPr>
          <a:xfrm>
            <a:off x="1107582" y="2176530"/>
            <a:ext cx="551308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Stratégiai és operatív szinten az elvárt mennyiségű és minőségű emberi erőforrás biztosítása az adott szervezet működéséhez.</a:t>
            </a:r>
          </a:p>
          <a:p>
            <a:pPr algn="just">
              <a:lnSpc>
                <a:spcPct val="150000"/>
              </a:lnSpc>
            </a:pPr>
            <a:endParaRPr lang="hu-HU" sz="2600" b="1" dirty="0">
              <a:solidFill>
                <a:schemeClr val="accent1">
                  <a:lumMod val="50000"/>
                </a:schemeClr>
              </a:solidFill>
              <a:latin typeface="Swiss 721 SWA" panose="020B0504020202020204" pitchFamily="34" charset="0"/>
            </a:endParaRPr>
          </a:p>
        </p:txBody>
      </p:sp>
      <p:pic>
        <p:nvPicPr>
          <p:cNvPr id="15" name="Kép 14" descr="Képtalálat a következ&amp;odblac;re: „HR”"/>
          <p:cNvPicPr/>
          <p:nvPr/>
        </p:nvPicPr>
        <p:blipFill>
          <a:blip r:embed="rId2" cstate="print"/>
          <a:srcRect l="34604" r="13851"/>
          <a:stretch>
            <a:fillRect/>
          </a:stretch>
        </p:blipFill>
        <p:spPr bwMode="auto">
          <a:xfrm>
            <a:off x="7830355" y="-18000"/>
            <a:ext cx="4795235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47075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utoUpdateAnimBg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5744088" cy="4351338"/>
          </a:xfrm>
        </p:spPr>
        <p:txBody>
          <a:bodyPr>
            <a:normAutofit/>
          </a:bodyPr>
          <a:lstStyle/>
          <a:p>
            <a:r>
              <a:rPr lang="hu-HU" sz="35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STEP program</a:t>
            </a:r>
          </a:p>
          <a:p>
            <a:endParaRPr lang="hu-HU" sz="35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endParaRPr lang="hu-HU" sz="35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r>
              <a:rPr lang="hu-HU" sz="35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HR </a:t>
            </a:r>
            <a:r>
              <a:rPr lang="hu-HU" sz="3500" b="1" dirty="0" err="1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Pszichofitness</a:t>
            </a:r>
            <a:r>
              <a:rPr lang="hu-HU" sz="35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 Nap</a:t>
            </a:r>
            <a:r>
              <a:rPr lang="hu-HU" sz="3500" b="1" baseline="30000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®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7169428" y="-1095293"/>
            <a:ext cx="748800" cy="9048631"/>
          </a:xfrm>
          <a:prstGeom prst="rect">
            <a:avLst/>
          </a:prstGeom>
          <a:solidFill>
            <a:srgbClr val="BAE55B"/>
          </a:solidFill>
        </p:spPr>
        <p:txBody>
          <a:bodyPr wrap="square" rtlCol="0" anchor="ctr">
            <a:spAutoFit/>
          </a:bodyPr>
          <a:lstStyle/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J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Ó</a:t>
            </a: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G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Y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A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K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O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R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L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A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T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O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K</a:t>
            </a: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6932296" y="-1951133"/>
            <a:ext cx="477200" cy="10352664"/>
            <a:chOff x="6767196" y="-1951133"/>
            <a:chExt cx="477200" cy="10352664"/>
          </a:xfrm>
        </p:grpSpPr>
        <p:sp>
          <p:nvSpPr>
            <p:cNvPr id="6" name="Szabadkézi sokszög 5"/>
            <p:cNvSpPr>
              <a:spLocks/>
            </p:cNvSpPr>
            <p:nvPr/>
          </p:nvSpPr>
          <p:spPr bwMode="auto">
            <a:xfrm rot="10721938">
              <a:off x="6767196" y="-1903430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100000"/>
                      <a:lumOff val="0"/>
                    </a:schemeClr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7" name="Szabadkézi sokszög 6"/>
            <p:cNvSpPr>
              <a:spLocks/>
            </p:cNvSpPr>
            <p:nvPr/>
          </p:nvSpPr>
          <p:spPr bwMode="auto">
            <a:xfrm rot="10721938">
              <a:off x="6925920" y="-195113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FFE5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8" name="Szabadkézi sokszög 7"/>
            <p:cNvSpPr>
              <a:spLocks/>
            </p:cNvSpPr>
            <p:nvPr/>
          </p:nvSpPr>
          <p:spPr bwMode="auto">
            <a:xfrm rot="10721938">
              <a:off x="6847627" y="-194675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B4B4B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</p:grpSp>
      <p:pic>
        <p:nvPicPr>
          <p:cNvPr id="9" name="Kép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" t="-201" r="6052" b="201"/>
          <a:stretch/>
        </p:blipFill>
        <p:spPr>
          <a:xfrm>
            <a:off x="7918228" y="-134950"/>
            <a:ext cx="4392000" cy="7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5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Kép 53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2" r="5498"/>
          <a:stretch/>
        </p:blipFill>
        <p:spPr>
          <a:xfrm flipH="1">
            <a:off x="7973422" y="-10557"/>
            <a:ext cx="4387789" cy="687911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909" y="602293"/>
            <a:ext cx="2983779" cy="2793423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513" y="1651000"/>
            <a:ext cx="3665891" cy="220430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75" y="1421816"/>
            <a:ext cx="2621825" cy="157650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6" y="2319988"/>
            <a:ext cx="5259996" cy="2969813"/>
          </a:xfrm>
          <a:prstGeom prst="rect">
            <a:avLst/>
          </a:prstGeom>
        </p:spPr>
      </p:pic>
      <p:sp>
        <p:nvSpPr>
          <p:cNvPr id="55" name="Szövegdoboz 54"/>
          <p:cNvSpPr txBox="1"/>
          <p:nvPr/>
        </p:nvSpPr>
        <p:spPr>
          <a:xfrm>
            <a:off x="556704" y="3889838"/>
            <a:ext cx="58998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400" b="1" i="1" u="none" strike="noStrike" kern="0" cap="none" spc="0" normalizeH="0" baseline="0" noProof="0" dirty="0">
                <a:ln>
                  <a:noFill/>
                </a:ln>
                <a:solidFill>
                  <a:srgbClr val="BAE5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wiss 721 SWA" panose="020B0504020202020204" pitchFamily="34" charset="0"/>
              </a:rPr>
              <a:t>MUNKAHELYI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400" b="1" i="1" u="none" strike="noStrike" kern="0" cap="none" spc="0" normalizeH="0" baseline="0" noProof="0" dirty="0">
                <a:ln>
                  <a:noFill/>
                </a:ln>
                <a:solidFill>
                  <a:srgbClr val="BAE5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wiss 721 SWA" panose="020B0504020202020204" pitchFamily="34" charset="0"/>
              </a:rPr>
              <a:t>STRESSZ HESS!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7171965" y="-572804"/>
            <a:ext cx="712800" cy="8125301"/>
          </a:xfrm>
          <a:prstGeom prst="rect">
            <a:avLst/>
          </a:prstGeom>
          <a:solidFill>
            <a:srgbClr val="BAE55B"/>
          </a:solidFill>
        </p:spPr>
        <p:txBody>
          <a:bodyPr wrap="square" rtlCol="0" anchor="ctr">
            <a:spAutoFit/>
          </a:bodyPr>
          <a:lstStyle/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b="1" kern="0" dirty="0">
              <a:solidFill>
                <a:srgbClr val="0A3959"/>
              </a:solidFill>
              <a:latin typeface="Swiss 721 SWA" panose="020B0504020202020204" pitchFamily="34" charset="0"/>
            </a:endParaRP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b="1" kern="0" dirty="0">
              <a:solidFill>
                <a:srgbClr val="0A3959"/>
              </a:solidFill>
              <a:latin typeface="Swiss 721 SWA" panose="020B0504020202020204" pitchFamily="34" charset="0"/>
            </a:endParaRP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b="1" kern="0" dirty="0">
              <a:solidFill>
                <a:srgbClr val="0A3959"/>
              </a:solidFill>
              <a:latin typeface="Swiss 721 SWA" panose="020B0504020202020204" pitchFamily="34" charset="0"/>
            </a:endParaRP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kern="0" dirty="0">
                <a:solidFill>
                  <a:srgbClr val="0A3959"/>
                </a:solidFill>
                <a:latin typeface="Swiss 721 SWA" panose="020B0504020202020204" pitchFamily="34" charset="0"/>
              </a:rPr>
              <a:t>E</a:t>
            </a: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kern="0" dirty="0">
                <a:solidFill>
                  <a:srgbClr val="0A3959"/>
                </a:solidFill>
                <a:latin typeface="Swiss 721 SWA" panose="020B0504020202020204" pitchFamily="34" charset="0"/>
              </a:rPr>
              <a:t>L</a:t>
            </a: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kern="0" dirty="0">
                <a:solidFill>
                  <a:srgbClr val="0A3959"/>
                </a:solidFill>
                <a:latin typeface="Swiss 721 SWA" panose="020B0504020202020204" pitchFamily="34" charset="0"/>
              </a:rPr>
              <a:t>Ő</a:t>
            </a: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kern="0" dirty="0">
                <a:solidFill>
                  <a:srgbClr val="0A3959"/>
                </a:solidFill>
                <a:latin typeface="Swiss 721 SWA" panose="020B0504020202020204" pitchFamily="34" charset="0"/>
              </a:rPr>
              <a:t>A</a:t>
            </a: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kern="0" dirty="0">
                <a:solidFill>
                  <a:srgbClr val="0A3959"/>
                </a:solidFill>
                <a:latin typeface="Swiss 721 SWA" panose="020B0504020202020204" pitchFamily="34" charset="0"/>
              </a:rPr>
              <a:t>D</a:t>
            </a: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kern="0" dirty="0">
                <a:solidFill>
                  <a:srgbClr val="0A3959"/>
                </a:solidFill>
                <a:latin typeface="Swiss 721 SWA" panose="020B0504020202020204" pitchFamily="34" charset="0"/>
              </a:rPr>
              <a:t>Á</a:t>
            </a: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kern="0" dirty="0">
                <a:solidFill>
                  <a:srgbClr val="0A3959"/>
                </a:solidFill>
                <a:latin typeface="Swiss 721 SWA" panose="020B0504020202020204" pitchFamily="34" charset="0"/>
              </a:rPr>
              <a:t>S</a:t>
            </a: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kern="0" dirty="0">
                <a:solidFill>
                  <a:srgbClr val="0A3959"/>
                </a:solidFill>
                <a:latin typeface="Swiss 721 SWA" panose="020B0504020202020204" pitchFamily="34" charset="0"/>
              </a:rPr>
              <a:t>O</a:t>
            </a: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kern="0" dirty="0">
                <a:solidFill>
                  <a:srgbClr val="0A3959"/>
                </a:solidFill>
                <a:latin typeface="Swiss 721 SWA" panose="020B0504020202020204" pitchFamily="34" charset="0"/>
              </a:rPr>
              <a:t>M </a:t>
            </a: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b="1" kern="0" dirty="0">
              <a:solidFill>
                <a:srgbClr val="0A3959"/>
              </a:solidFill>
              <a:latin typeface="Swiss 721 SWA" panose="020B0504020202020204" pitchFamily="34" charset="0"/>
            </a:endParaRP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kern="0" dirty="0">
                <a:solidFill>
                  <a:srgbClr val="0A3959"/>
                </a:solidFill>
                <a:latin typeface="Swiss 721 SWA" panose="020B0504020202020204" pitchFamily="34" charset="0"/>
              </a:rPr>
              <a:t>M</a:t>
            </a: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kern="0" dirty="0">
                <a:solidFill>
                  <a:srgbClr val="0A3959"/>
                </a:solidFill>
                <a:latin typeface="Swiss 721 SWA" panose="020B0504020202020204" pitchFamily="34" charset="0"/>
              </a:rPr>
              <a:t>O</a:t>
            </a: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kern="0" dirty="0">
                <a:solidFill>
                  <a:srgbClr val="0A3959"/>
                </a:solidFill>
                <a:latin typeface="Swiss 721 SWA" panose="020B0504020202020204" pitchFamily="34" charset="0"/>
              </a:rPr>
              <a:t>T</a:t>
            </a: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kern="0" dirty="0">
                <a:solidFill>
                  <a:srgbClr val="0A3959"/>
                </a:solidFill>
                <a:latin typeface="Swiss 721 SWA" panose="020B0504020202020204" pitchFamily="34" charset="0"/>
              </a:rPr>
              <a:t>I</a:t>
            </a: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kern="0" dirty="0">
                <a:solidFill>
                  <a:srgbClr val="0A3959"/>
                </a:solidFill>
                <a:latin typeface="Swiss 721 SWA" panose="020B0504020202020204" pitchFamily="34" charset="0"/>
              </a:rPr>
              <a:t>V</a:t>
            </a: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kern="0" dirty="0">
                <a:solidFill>
                  <a:srgbClr val="0A3959"/>
                </a:solidFill>
                <a:latin typeface="Swiss 721 SWA" panose="020B0504020202020204" pitchFamily="34" charset="0"/>
              </a:rPr>
              <a:t>Á</a:t>
            </a: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kern="0" dirty="0">
                <a:solidFill>
                  <a:srgbClr val="0A3959"/>
                </a:solidFill>
                <a:latin typeface="Swiss 721 SWA" panose="020B0504020202020204" pitchFamily="34" charset="0"/>
              </a:rPr>
              <a:t>C</a:t>
            </a: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kern="0" dirty="0">
                <a:solidFill>
                  <a:srgbClr val="0A3959"/>
                </a:solidFill>
                <a:latin typeface="Swiss 721 SWA" panose="020B0504020202020204" pitchFamily="34" charset="0"/>
              </a:rPr>
              <a:t>I</a:t>
            </a: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kern="0" dirty="0">
                <a:solidFill>
                  <a:srgbClr val="0A3959"/>
                </a:solidFill>
                <a:latin typeface="Swiss 721 SWA" panose="020B0504020202020204" pitchFamily="34" charset="0"/>
              </a:rPr>
              <a:t>Ó</a:t>
            </a: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kern="0" dirty="0">
                <a:solidFill>
                  <a:srgbClr val="0A3959"/>
                </a:solidFill>
                <a:latin typeface="Swiss 721 SWA" panose="020B0504020202020204" pitchFamily="34" charset="0"/>
              </a:rPr>
              <a:t>J</a:t>
            </a: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kern="0" dirty="0">
                <a:solidFill>
                  <a:srgbClr val="0A3959"/>
                </a:solidFill>
                <a:latin typeface="Swiss 721 SWA" panose="020B0504020202020204" pitchFamily="34" charset="0"/>
              </a:rPr>
              <a:t>A</a:t>
            </a: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b="1" kern="0" dirty="0">
              <a:solidFill>
                <a:srgbClr val="0A3959"/>
              </a:solidFill>
              <a:latin typeface="Swiss 721 SWA" panose="020B0504020202020204" pitchFamily="34" charset="0"/>
            </a:endParaRP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b="1" kern="0" dirty="0">
              <a:solidFill>
                <a:srgbClr val="0A3959"/>
              </a:solidFill>
              <a:latin typeface="Swiss 721 SWA" panose="020B0504020202020204" pitchFamily="34" charset="0"/>
            </a:endParaRP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b="1" kern="0" dirty="0">
              <a:solidFill>
                <a:srgbClr val="0A3959"/>
              </a:solidFill>
              <a:latin typeface="Swiss 721 SWA" panose="020B0504020202020204" pitchFamily="34" charset="0"/>
            </a:endParaRP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b="1" kern="0" dirty="0">
              <a:solidFill>
                <a:srgbClr val="0A3959"/>
              </a:solidFill>
              <a:latin typeface="Swiss 721 SWA" panose="020B0504020202020204" pitchFamily="34" charset="0"/>
            </a:endParaRPr>
          </a:p>
        </p:txBody>
      </p:sp>
      <p:grpSp>
        <p:nvGrpSpPr>
          <p:cNvPr id="30" name="Csoportba foglalás 29"/>
          <p:cNvGrpSpPr/>
          <p:nvPr/>
        </p:nvGrpSpPr>
        <p:grpSpPr>
          <a:xfrm>
            <a:off x="6932296" y="-1951133"/>
            <a:ext cx="477200" cy="10352664"/>
            <a:chOff x="6767196" y="-1951133"/>
            <a:chExt cx="477200" cy="10352664"/>
          </a:xfrm>
        </p:grpSpPr>
        <p:sp>
          <p:nvSpPr>
            <p:cNvPr id="6" name="Szabadkézi sokszög 5"/>
            <p:cNvSpPr>
              <a:spLocks/>
            </p:cNvSpPr>
            <p:nvPr/>
          </p:nvSpPr>
          <p:spPr bwMode="auto">
            <a:xfrm rot="10721938">
              <a:off x="6767196" y="-1903430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100000"/>
                      <a:lumOff val="0"/>
                    </a:schemeClr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Szabadkézi sokszög 6"/>
            <p:cNvSpPr>
              <a:spLocks/>
            </p:cNvSpPr>
            <p:nvPr/>
          </p:nvSpPr>
          <p:spPr bwMode="auto">
            <a:xfrm rot="10721938">
              <a:off x="6925920" y="-195113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FFE5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Szabadkézi sokszög 7"/>
            <p:cNvSpPr>
              <a:spLocks/>
            </p:cNvSpPr>
            <p:nvPr/>
          </p:nvSpPr>
          <p:spPr bwMode="auto">
            <a:xfrm rot="10721938">
              <a:off x="6847627" y="-194675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B4B4B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16" name="Kép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225" y="636829"/>
            <a:ext cx="2983779" cy="2793423"/>
          </a:xfrm>
          <a:prstGeom prst="rect">
            <a:avLst/>
          </a:prstGeom>
        </p:spPr>
      </p:pic>
      <p:cxnSp>
        <p:nvCxnSpPr>
          <p:cNvPr id="29" name="Egyenes összekötő 28"/>
          <p:cNvCxnSpPr/>
          <p:nvPr/>
        </p:nvCxnSpPr>
        <p:spPr>
          <a:xfrm flipH="1">
            <a:off x="7910822" y="-25400"/>
            <a:ext cx="0" cy="6858000"/>
          </a:xfrm>
          <a:prstGeom prst="line">
            <a:avLst/>
          </a:prstGeom>
          <a:ln w="57150">
            <a:solidFill>
              <a:srgbClr val="FFE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/>
          <p:cNvCxnSpPr/>
          <p:nvPr/>
        </p:nvCxnSpPr>
        <p:spPr>
          <a:xfrm flipH="1">
            <a:off x="7947261" y="0"/>
            <a:ext cx="0" cy="6858000"/>
          </a:xfrm>
          <a:prstGeom prst="line">
            <a:avLst/>
          </a:prstGeom>
          <a:ln w="57150">
            <a:solidFill>
              <a:srgbClr val="FFE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204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250"/>
                            </p:stCondLst>
                            <p:childTnLst>
                              <p:par>
                                <p:cTn id="28" presetID="2" presetClass="exit" presetSubtype="2" accel="125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2" accel="12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2" accel="12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250"/>
                            </p:stCondLst>
                            <p:childTnLst>
                              <p:par>
                                <p:cTn id="4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15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7"/>
          <a:stretch/>
        </p:blipFill>
        <p:spPr>
          <a:xfrm>
            <a:off x="7883061" y="0"/>
            <a:ext cx="4320000" cy="69120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7171965" y="-1726950"/>
            <a:ext cx="712800" cy="10433625"/>
          </a:xfrm>
          <a:prstGeom prst="rect">
            <a:avLst/>
          </a:prstGeom>
          <a:solidFill>
            <a:srgbClr val="BAE55B"/>
          </a:solidFill>
        </p:spPr>
        <p:txBody>
          <a:bodyPr wrap="square" rtlCol="0" anchor="ctr">
            <a:spAutoFit/>
          </a:bodyPr>
          <a:lstStyle/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b="1" kern="0" dirty="0">
              <a:solidFill>
                <a:srgbClr val="0A3959"/>
              </a:solidFill>
              <a:latin typeface="Swiss 721 SWA" panose="020B0504020202020204" pitchFamily="34" charset="0"/>
            </a:endParaRP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b="1" kern="0" dirty="0">
              <a:solidFill>
                <a:srgbClr val="0A3959"/>
              </a:solidFill>
              <a:latin typeface="Swiss 721 SWA" panose="020B0504020202020204" pitchFamily="34" charset="0"/>
            </a:endParaRP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b="1" kern="0" dirty="0">
              <a:solidFill>
                <a:srgbClr val="0A3959"/>
              </a:solidFill>
              <a:latin typeface="Swiss 721 SWA" panose="020B0504020202020204" pitchFamily="34" charset="0"/>
            </a:endParaRP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b="1" kern="0" dirty="0">
              <a:solidFill>
                <a:srgbClr val="0A3959"/>
              </a:solidFill>
              <a:latin typeface="Swiss 721 SWA" panose="020B0504020202020204" pitchFamily="34" charset="0"/>
            </a:endParaRP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b="1" kern="0" dirty="0">
              <a:solidFill>
                <a:srgbClr val="0A3959"/>
              </a:solidFill>
              <a:latin typeface="Swiss 721 SWA" panose="020B0504020202020204" pitchFamily="34" charset="0"/>
            </a:endParaRP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b="1" kern="0" dirty="0">
              <a:solidFill>
                <a:srgbClr val="0A3959"/>
              </a:solidFill>
              <a:latin typeface="Swiss 721 SWA" panose="020B0504020202020204" pitchFamily="34" charset="0"/>
            </a:endParaRP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kern="0" dirty="0">
                <a:solidFill>
                  <a:srgbClr val="0A3959"/>
                </a:solidFill>
                <a:latin typeface="Swiss 721 SWA" panose="020B0504020202020204" pitchFamily="34" charset="0"/>
              </a:rPr>
              <a:t>K</a:t>
            </a: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kern="0" dirty="0">
                <a:solidFill>
                  <a:srgbClr val="0A3959"/>
                </a:solidFill>
                <a:latin typeface="Swiss 721 SWA" panose="020B0504020202020204" pitchFamily="34" charset="0"/>
              </a:rPr>
              <a:t>A</a:t>
            </a: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kern="0" dirty="0">
                <a:solidFill>
                  <a:srgbClr val="0A3959"/>
                </a:solidFill>
                <a:latin typeface="Swiss 721 SWA" panose="020B0504020202020204" pitchFamily="34" charset="0"/>
              </a:rPr>
              <a:t>P</a:t>
            </a: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kern="0" dirty="0">
                <a:solidFill>
                  <a:srgbClr val="0A3959"/>
                </a:solidFill>
                <a:latin typeface="Swiss 721 SWA" panose="020B0504020202020204" pitchFamily="34" charset="0"/>
              </a:rPr>
              <a:t>C</a:t>
            </a: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kern="0" dirty="0">
                <a:solidFill>
                  <a:srgbClr val="0A3959"/>
                </a:solidFill>
                <a:latin typeface="Swiss 721 SWA" panose="020B0504020202020204" pitchFamily="34" charset="0"/>
              </a:rPr>
              <a:t>S</a:t>
            </a: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kern="0" dirty="0">
                <a:solidFill>
                  <a:srgbClr val="0A3959"/>
                </a:solidFill>
                <a:latin typeface="Swiss 721 SWA" panose="020B0504020202020204" pitchFamily="34" charset="0"/>
              </a:rPr>
              <a:t>O</a:t>
            </a: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kern="0" dirty="0">
                <a:solidFill>
                  <a:srgbClr val="0A3959"/>
                </a:solidFill>
                <a:latin typeface="Swiss 721 SWA" panose="020B0504020202020204" pitchFamily="34" charset="0"/>
              </a:rPr>
              <a:t>L</a:t>
            </a: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kern="0" dirty="0">
                <a:solidFill>
                  <a:srgbClr val="0A3959"/>
                </a:solidFill>
                <a:latin typeface="Swiss 721 SWA" panose="020B0504020202020204" pitchFamily="34" charset="0"/>
              </a:rPr>
              <a:t>A</a:t>
            </a: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kern="0" dirty="0">
                <a:solidFill>
                  <a:srgbClr val="0A3959"/>
                </a:solidFill>
                <a:latin typeface="Swiss 721 SWA" panose="020B0504020202020204" pitchFamily="34" charset="0"/>
              </a:rPr>
              <a:t>T</a:t>
            </a: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kern="0" dirty="0">
                <a:solidFill>
                  <a:srgbClr val="0A3959"/>
                </a:solidFill>
                <a:latin typeface="Swiss 721 SWA" panose="020B0504020202020204" pitchFamily="34" charset="0"/>
              </a:rPr>
              <a:t>I</a:t>
            </a: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2400" b="1" kern="0" dirty="0">
              <a:solidFill>
                <a:srgbClr val="0A3959"/>
              </a:solidFill>
              <a:latin typeface="Swiss 721 SWA" panose="020B0504020202020204" pitchFamily="34" charset="0"/>
            </a:endParaRP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kern="0" dirty="0">
                <a:solidFill>
                  <a:srgbClr val="0A3959"/>
                </a:solidFill>
                <a:latin typeface="Swiss 721 SWA" panose="020B0504020202020204" pitchFamily="34" charset="0"/>
              </a:rPr>
              <a:t>P</a:t>
            </a: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kern="0" dirty="0">
                <a:solidFill>
                  <a:srgbClr val="0A3959"/>
                </a:solidFill>
                <a:latin typeface="Swiss 721 SWA" panose="020B0504020202020204" pitchFamily="34" charset="0"/>
              </a:rPr>
              <a:t>O</a:t>
            </a: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kern="0" dirty="0">
                <a:solidFill>
                  <a:srgbClr val="0A3959"/>
                </a:solidFill>
                <a:latin typeface="Swiss 721 SWA" panose="020B0504020202020204" pitchFamily="34" charset="0"/>
              </a:rPr>
              <a:t>N</a:t>
            </a: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kern="0" dirty="0">
                <a:solidFill>
                  <a:srgbClr val="0A3959"/>
                </a:solidFill>
                <a:latin typeface="Swiss 721 SWA" panose="020B0504020202020204" pitchFamily="34" charset="0"/>
              </a:rPr>
              <a:t>T</a:t>
            </a: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kern="0" dirty="0">
                <a:solidFill>
                  <a:srgbClr val="0A3959"/>
                </a:solidFill>
                <a:latin typeface="Swiss 721 SWA" panose="020B0504020202020204" pitchFamily="34" charset="0"/>
              </a:rPr>
              <a:t>O</a:t>
            </a: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kern="0" dirty="0">
                <a:solidFill>
                  <a:srgbClr val="0A3959"/>
                </a:solidFill>
                <a:latin typeface="Swiss 721 SWA" panose="020B0504020202020204" pitchFamily="34" charset="0"/>
              </a:rPr>
              <a:t>K</a:t>
            </a: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2400" b="1" kern="0" dirty="0">
              <a:solidFill>
                <a:srgbClr val="0A3959"/>
              </a:solidFill>
              <a:latin typeface="Swiss 721 SWA" panose="020B0504020202020204" pitchFamily="34" charset="0"/>
            </a:endParaRP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2400" b="1" kern="0" dirty="0">
              <a:solidFill>
                <a:srgbClr val="0A3959"/>
              </a:solidFill>
              <a:latin typeface="Swiss 721 SWA" panose="020B0504020202020204" pitchFamily="34" charset="0"/>
            </a:endParaRP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b="1" kern="0" dirty="0">
              <a:solidFill>
                <a:srgbClr val="0A3959"/>
              </a:solidFill>
              <a:latin typeface="Swiss 721 SWA" panose="020B0504020202020204" pitchFamily="34" charset="0"/>
            </a:endParaRP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b="1" kern="0" dirty="0">
              <a:solidFill>
                <a:srgbClr val="0A3959"/>
              </a:solidFill>
              <a:latin typeface="Swiss 721 SWA" panose="020B0504020202020204" pitchFamily="34" charset="0"/>
            </a:endParaRP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b="1" kern="0" dirty="0">
              <a:solidFill>
                <a:srgbClr val="0A3959"/>
              </a:solidFill>
              <a:latin typeface="Swiss 721 SWA" panose="020B0504020202020204" pitchFamily="34" charset="0"/>
            </a:endParaRP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b="1" kern="0" dirty="0">
              <a:solidFill>
                <a:srgbClr val="0A3959"/>
              </a:solidFill>
              <a:latin typeface="Swiss 721 SWA" panose="020B0504020202020204" pitchFamily="34" charset="0"/>
            </a:endParaRP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b="1" kern="0" dirty="0">
              <a:solidFill>
                <a:srgbClr val="0A3959"/>
              </a:solidFill>
              <a:latin typeface="Swiss 721 SWA" panose="020B0504020202020204" pitchFamily="34" charset="0"/>
            </a:endParaRPr>
          </a:p>
          <a:p>
            <a:pPr marL="920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b="1" kern="0" dirty="0">
              <a:solidFill>
                <a:srgbClr val="0A3959"/>
              </a:solidFill>
              <a:latin typeface="Swiss 721 SWA" panose="020B0504020202020204" pitchFamily="34" charset="0"/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6932296" y="-1951133"/>
            <a:ext cx="477200" cy="10352664"/>
            <a:chOff x="6767196" y="-1951133"/>
            <a:chExt cx="477200" cy="10352664"/>
          </a:xfrm>
        </p:grpSpPr>
        <p:sp>
          <p:nvSpPr>
            <p:cNvPr id="7" name="Szabadkézi sokszög 5"/>
            <p:cNvSpPr>
              <a:spLocks/>
            </p:cNvSpPr>
            <p:nvPr/>
          </p:nvSpPr>
          <p:spPr bwMode="auto">
            <a:xfrm rot="10721938">
              <a:off x="6767196" y="-1903430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100000"/>
                      <a:lumOff val="0"/>
                    </a:schemeClr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Szabadkézi sokszög 6"/>
            <p:cNvSpPr>
              <a:spLocks/>
            </p:cNvSpPr>
            <p:nvPr/>
          </p:nvSpPr>
          <p:spPr bwMode="auto">
            <a:xfrm rot="10721938">
              <a:off x="6925920" y="-195113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FFE5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Szabadkézi sokszög 7"/>
            <p:cNvSpPr>
              <a:spLocks/>
            </p:cNvSpPr>
            <p:nvPr/>
          </p:nvSpPr>
          <p:spPr bwMode="auto">
            <a:xfrm rot="10721938">
              <a:off x="6847627" y="-194675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B4B4B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0" name="Tartalom helye 2"/>
          <p:cNvSpPr txBox="1">
            <a:spLocks/>
          </p:cNvSpPr>
          <p:nvPr/>
        </p:nvSpPr>
        <p:spPr>
          <a:xfrm>
            <a:off x="729343" y="831366"/>
            <a:ext cx="5947912" cy="5316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sz="30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  <a:hlinkClick r:id="rId3"/>
            </a:endParaRPr>
          </a:p>
          <a:p>
            <a:r>
              <a:rPr lang="hu-HU" sz="3000" b="1" dirty="0">
                <a:solidFill>
                  <a:srgbClr val="0A3758"/>
                </a:solidFill>
                <a:latin typeface="Swiss 721 SWA" panose="020B0504020202020204" pitchFamily="34" charset="0"/>
                <a:hlinkClick r:id="rId3"/>
              </a:rPr>
              <a:t>www.homoregius.hu</a:t>
            </a:r>
            <a:endParaRPr lang="hu-HU" sz="3000" b="1" dirty="0">
              <a:solidFill>
                <a:srgbClr val="0A3758"/>
              </a:solidFill>
              <a:latin typeface="Swiss 721 SWA" panose="020B0504020202020204" pitchFamily="34" charset="0"/>
            </a:endParaRPr>
          </a:p>
          <a:p>
            <a:endParaRPr lang="hu-HU" sz="3000" b="1" dirty="0">
              <a:solidFill>
                <a:srgbClr val="0A3758"/>
              </a:solidFill>
              <a:latin typeface="Swiss 721 SWA" panose="020B0504020202020204" pitchFamily="34" charset="0"/>
            </a:endParaRPr>
          </a:p>
          <a:p>
            <a:endParaRPr lang="hu-HU" sz="3000" b="1" dirty="0">
              <a:solidFill>
                <a:srgbClr val="0A3758"/>
              </a:solidFill>
              <a:latin typeface="Swiss 721 SWA" panose="020B0504020202020204" pitchFamily="34" charset="0"/>
            </a:endParaRPr>
          </a:p>
          <a:p>
            <a:r>
              <a:rPr lang="hu-HU" sz="3000" b="1" dirty="0">
                <a:solidFill>
                  <a:srgbClr val="0A3758"/>
                </a:solidFill>
                <a:latin typeface="Swiss 721 SWA" panose="020B0504020202020204" pitchFamily="34" charset="0"/>
                <a:hlinkClick r:id="rId4"/>
              </a:rPr>
              <a:t>www.hrpszichofitness.hu</a:t>
            </a:r>
            <a:endParaRPr lang="hu-HU" sz="3000" b="1" dirty="0">
              <a:solidFill>
                <a:srgbClr val="0A3758"/>
              </a:solidFill>
              <a:latin typeface="Swiss 721 SWA" panose="020B0504020202020204" pitchFamily="34" charset="0"/>
            </a:endParaRPr>
          </a:p>
          <a:p>
            <a:endParaRPr lang="hu-HU" sz="30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endParaRPr lang="hu-HU" sz="30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r>
              <a:rPr lang="hu-HU" sz="30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hegedus.marta@homoregius.hu</a:t>
            </a:r>
          </a:p>
          <a:p>
            <a:endParaRPr lang="hu-HU" sz="35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endParaRPr lang="hu-HU" sz="35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pPr marL="0" indent="0">
              <a:buNone/>
            </a:pPr>
            <a:endParaRPr lang="hu-HU" sz="3500" b="1" baseline="30000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93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71977" y="1297591"/>
            <a:ext cx="5241701" cy="4351338"/>
          </a:xfrm>
        </p:spPr>
        <p:txBody>
          <a:bodyPr/>
          <a:lstStyle/>
          <a:p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Legyen stratéga </a:t>
            </a:r>
          </a:p>
          <a:p>
            <a:endParaRPr lang="hu-HU" sz="26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Biztosítsa a különleges tőke rendelkezésre állását</a:t>
            </a:r>
          </a:p>
          <a:p>
            <a:endParaRPr lang="hu-HU" sz="26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Működtesse az operatív HR rendszereket</a:t>
            </a:r>
          </a:p>
          <a:p>
            <a:endParaRPr lang="hu-HU" sz="26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Lássa el a belső </a:t>
            </a:r>
            <a:r>
              <a:rPr lang="hu-HU" sz="2600" b="1" dirty="0" err="1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coach</a:t>
            </a:r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 szerepet</a:t>
            </a:r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7182307" y="-1975582"/>
            <a:ext cx="702000" cy="10495181"/>
          </a:xfrm>
          <a:prstGeom prst="rect">
            <a:avLst/>
          </a:prstGeom>
          <a:solidFill>
            <a:srgbClr val="BAE55B"/>
          </a:solidFill>
        </p:spPr>
        <p:txBody>
          <a:bodyPr wrap="square" rtlCol="0" anchor="ctr">
            <a:spAutoFit/>
          </a:bodyPr>
          <a:lstStyle/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1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r>
              <a:rPr lang="hu-HU" sz="2400" b="1" dirty="0">
                <a:solidFill>
                  <a:srgbClr val="002060"/>
                </a:solidFill>
                <a:latin typeface="Swiss 721 SWA" panose="020B0504020202020204" pitchFamily="34" charset="0"/>
              </a:rPr>
              <a:t>E</a:t>
            </a:r>
          </a:p>
          <a:p>
            <a:pPr marL="92075" algn="ctr"/>
            <a:r>
              <a:rPr lang="hu-HU" sz="2400" b="1" dirty="0">
                <a:solidFill>
                  <a:srgbClr val="002060"/>
                </a:solidFill>
                <a:latin typeface="Swiss 721 SWA" panose="020B0504020202020204" pitchFamily="34" charset="0"/>
              </a:rPr>
              <a:t>L</a:t>
            </a:r>
          </a:p>
          <a:p>
            <a:pPr marL="92075" algn="ctr"/>
            <a:r>
              <a:rPr lang="hu-HU" sz="2400" b="1" dirty="0">
                <a:solidFill>
                  <a:srgbClr val="002060"/>
                </a:solidFill>
                <a:latin typeface="Swiss 721 SWA" panose="020B0504020202020204" pitchFamily="34" charset="0"/>
              </a:rPr>
              <a:t>V</a:t>
            </a:r>
          </a:p>
          <a:p>
            <a:pPr marL="92075" algn="ctr"/>
            <a:r>
              <a:rPr lang="hu-HU" sz="2400" b="1" dirty="0">
                <a:solidFill>
                  <a:srgbClr val="002060"/>
                </a:solidFill>
                <a:latin typeface="Swiss 721 SWA" panose="020B0504020202020204" pitchFamily="34" charset="0"/>
              </a:rPr>
              <a:t>Á</a:t>
            </a:r>
          </a:p>
          <a:p>
            <a:pPr marL="92075" algn="ctr"/>
            <a:r>
              <a:rPr lang="hu-HU" sz="2400" b="1" dirty="0">
                <a:solidFill>
                  <a:srgbClr val="002060"/>
                </a:solidFill>
                <a:latin typeface="Swiss 721 SWA" panose="020B0504020202020204" pitchFamily="34" charset="0"/>
              </a:rPr>
              <a:t>R</a:t>
            </a:r>
          </a:p>
          <a:p>
            <a:pPr marL="92075" algn="ctr"/>
            <a:r>
              <a:rPr lang="hu-HU" sz="2400" b="1" dirty="0">
                <a:solidFill>
                  <a:srgbClr val="002060"/>
                </a:solidFill>
                <a:latin typeface="Swiss 721 SWA" panose="020B0504020202020204" pitchFamily="34" charset="0"/>
              </a:rPr>
              <a:t>Á</a:t>
            </a:r>
          </a:p>
          <a:p>
            <a:pPr marL="92075" algn="ctr"/>
            <a:r>
              <a:rPr lang="hu-HU" sz="2400" b="1" dirty="0">
                <a:solidFill>
                  <a:srgbClr val="002060"/>
                </a:solidFill>
                <a:latin typeface="Swiss 721 SWA" panose="020B0504020202020204" pitchFamily="34" charset="0"/>
              </a:rPr>
              <a:t>S</a:t>
            </a:r>
          </a:p>
          <a:p>
            <a:pPr marL="92075" algn="ctr"/>
            <a:r>
              <a:rPr lang="hu-HU" sz="2400" b="1" dirty="0">
                <a:solidFill>
                  <a:srgbClr val="002060"/>
                </a:solidFill>
                <a:latin typeface="Swiss 721 SWA" panose="020B0504020202020204" pitchFamily="34" charset="0"/>
              </a:rPr>
              <a:t>O</a:t>
            </a:r>
          </a:p>
          <a:p>
            <a:pPr marL="92075" algn="ctr"/>
            <a:r>
              <a:rPr lang="hu-HU" sz="2400" b="1" dirty="0">
                <a:solidFill>
                  <a:srgbClr val="002060"/>
                </a:solidFill>
                <a:latin typeface="Swiss 721 SWA" panose="020B0504020202020204" pitchFamily="34" charset="0"/>
              </a:rPr>
              <a:t>K</a:t>
            </a:r>
          </a:p>
          <a:p>
            <a:pPr marL="92075" algn="ctr"/>
            <a:endParaRPr lang="hu-HU" sz="24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r>
              <a:rPr lang="hu-HU" sz="2400" b="1" dirty="0">
                <a:solidFill>
                  <a:srgbClr val="002060"/>
                </a:solidFill>
                <a:latin typeface="Swiss 721 SWA" panose="020B0504020202020204" pitchFamily="34" charset="0"/>
              </a:rPr>
              <a:t>A</a:t>
            </a:r>
          </a:p>
          <a:p>
            <a:pPr marL="92075" algn="ctr"/>
            <a:endParaRPr lang="hu-HU" sz="24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r>
              <a:rPr lang="hu-HU" sz="2400" b="1" dirty="0">
                <a:solidFill>
                  <a:srgbClr val="002060"/>
                </a:solidFill>
                <a:latin typeface="Swiss 721 SWA" panose="020B0504020202020204" pitchFamily="34" charset="0"/>
              </a:rPr>
              <a:t>H</a:t>
            </a:r>
          </a:p>
          <a:p>
            <a:pPr marL="92075" algn="ctr"/>
            <a:r>
              <a:rPr lang="hu-HU" sz="2400" b="1" dirty="0">
                <a:solidFill>
                  <a:srgbClr val="002060"/>
                </a:solidFill>
                <a:latin typeface="Swiss 721 SWA" panose="020B0504020202020204" pitchFamily="34" charset="0"/>
              </a:rPr>
              <a:t>R</a:t>
            </a:r>
          </a:p>
          <a:p>
            <a:pPr marL="92075" algn="ctr"/>
            <a:r>
              <a:rPr lang="hu-HU" sz="2400" b="1" dirty="0">
                <a:solidFill>
                  <a:srgbClr val="002060"/>
                </a:solidFill>
                <a:latin typeface="Swiss 721 SWA" panose="020B0504020202020204" pitchFamily="34" charset="0"/>
              </a:rPr>
              <a:t>-</a:t>
            </a:r>
          </a:p>
          <a:p>
            <a:pPr marL="92075" algn="ctr"/>
            <a:r>
              <a:rPr lang="hu-HU" sz="2400" b="1" dirty="0">
                <a:solidFill>
                  <a:srgbClr val="002060"/>
                </a:solidFill>
                <a:latin typeface="Swiss 721 SWA" panose="020B0504020202020204" pitchFamily="34" charset="0"/>
              </a:rPr>
              <a:t>T</a:t>
            </a:r>
          </a:p>
          <a:p>
            <a:pPr marL="92075" algn="ctr"/>
            <a:r>
              <a:rPr lang="hu-HU" sz="2400" b="1" dirty="0">
                <a:solidFill>
                  <a:srgbClr val="002060"/>
                </a:solidFill>
                <a:latin typeface="Swiss 721 SWA" panose="020B0504020202020204" pitchFamily="34" charset="0"/>
              </a:rPr>
              <a:t>Ő</a:t>
            </a:r>
          </a:p>
          <a:p>
            <a:pPr marL="92075" algn="ctr"/>
            <a:r>
              <a:rPr lang="hu-HU" sz="2400" b="1" dirty="0">
                <a:solidFill>
                  <a:srgbClr val="002060"/>
                </a:solidFill>
                <a:latin typeface="Swiss 721 SWA" panose="020B0504020202020204" pitchFamily="34" charset="0"/>
              </a:rPr>
              <a:t>L</a:t>
            </a:r>
          </a:p>
          <a:p>
            <a:pPr marL="92075" algn="ctr"/>
            <a:endParaRPr lang="hu-HU" sz="24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6932296" y="-1951133"/>
            <a:ext cx="477200" cy="10352664"/>
            <a:chOff x="6767196" y="-1951133"/>
            <a:chExt cx="477200" cy="10352664"/>
          </a:xfrm>
        </p:grpSpPr>
        <p:sp>
          <p:nvSpPr>
            <p:cNvPr id="6" name="Szabadkézi sokszög 5"/>
            <p:cNvSpPr>
              <a:spLocks/>
            </p:cNvSpPr>
            <p:nvPr/>
          </p:nvSpPr>
          <p:spPr bwMode="auto">
            <a:xfrm rot="10721938">
              <a:off x="6767196" y="-1903430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100000"/>
                      <a:lumOff val="0"/>
                    </a:schemeClr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7" name="Szabadkézi sokszög 6"/>
            <p:cNvSpPr>
              <a:spLocks/>
            </p:cNvSpPr>
            <p:nvPr/>
          </p:nvSpPr>
          <p:spPr bwMode="auto">
            <a:xfrm rot="10721938">
              <a:off x="6925920" y="-195113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FFE5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8" name="Szabadkézi sokszög 7"/>
            <p:cNvSpPr>
              <a:spLocks/>
            </p:cNvSpPr>
            <p:nvPr/>
          </p:nvSpPr>
          <p:spPr bwMode="auto">
            <a:xfrm rot="10721938">
              <a:off x="6847627" y="-194675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B4B4B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</p:grpSp>
      <p:pic>
        <p:nvPicPr>
          <p:cNvPr id="9" name="Kép 8" descr="Képtalálat a következ&amp;odblac;re: „HR”"/>
          <p:cNvPicPr/>
          <p:nvPr/>
        </p:nvPicPr>
        <p:blipFill>
          <a:blip r:embed="rId2" cstate="print"/>
          <a:srcRect l="35438" r="8346"/>
          <a:stretch>
            <a:fillRect/>
          </a:stretch>
        </p:blipFill>
        <p:spPr bwMode="auto">
          <a:xfrm>
            <a:off x="7903335" y="-18000"/>
            <a:ext cx="4320000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967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3657" y="455054"/>
            <a:ext cx="5772188" cy="57053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u-HU" sz="26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endParaRPr lang="hu-HU" sz="26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r>
              <a:rPr lang="hu-HU" sz="30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Munkaerővonzás</a:t>
            </a:r>
          </a:p>
          <a:p>
            <a:endParaRPr lang="hu-HU" sz="30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endParaRPr lang="hu-HU" sz="30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r>
              <a:rPr lang="hu-HU" sz="30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Munkaerő megtartás</a:t>
            </a:r>
          </a:p>
          <a:p>
            <a:endParaRPr lang="hu-HU" sz="30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endParaRPr lang="hu-HU" sz="30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r>
              <a:rPr lang="hu-HU" sz="30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Értékteremtő foglalkoztatás támogatása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7169428" y="-1060777"/>
            <a:ext cx="702000" cy="8279190"/>
          </a:xfrm>
          <a:prstGeom prst="rect">
            <a:avLst/>
          </a:prstGeom>
          <a:solidFill>
            <a:srgbClr val="BAE55B"/>
          </a:solidFill>
        </p:spPr>
        <p:txBody>
          <a:bodyPr wrap="square" rtlCol="0" anchor="ctr">
            <a:spAutoFit/>
          </a:bodyPr>
          <a:lstStyle/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H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R</a:t>
            </a: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K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I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H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Í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V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Á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S</a:t>
            </a: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6932296" y="-1951133"/>
            <a:ext cx="477200" cy="10352664"/>
            <a:chOff x="6767196" y="-1951133"/>
            <a:chExt cx="477200" cy="10352664"/>
          </a:xfrm>
        </p:grpSpPr>
        <p:sp>
          <p:nvSpPr>
            <p:cNvPr id="6" name="Szabadkézi sokszög 5"/>
            <p:cNvSpPr>
              <a:spLocks/>
            </p:cNvSpPr>
            <p:nvPr/>
          </p:nvSpPr>
          <p:spPr bwMode="auto">
            <a:xfrm rot="10721938">
              <a:off x="6767196" y="-1903430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100000"/>
                      <a:lumOff val="0"/>
                    </a:schemeClr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7" name="Szabadkézi sokszög 6"/>
            <p:cNvSpPr>
              <a:spLocks/>
            </p:cNvSpPr>
            <p:nvPr/>
          </p:nvSpPr>
          <p:spPr bwMode="auto">
            <a:xfrm rot="10721938">
              <a:off x="6925920" y="-195113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FFE5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8" name="Szabadkézi sokszög 7"/>
            <p:cNvSpPr>
              <a:spLocks/>
            </p:cNvSpPr>
            <p:nvPr/>
          </p:nvSpPr>
          <p:spPr bwMode="auto">
            <a:xfrm rot="10721938">
              <a:off x="6847627" y="-194675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B4B4B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</p:grpSp>
      <p:pic>
        <p:nvPicPr>
          <p:cNvPr id="1027" name="Picture 3" descr="Z:\Iroda\Marketing\Stockfresh_vasarolt_kepek\Uzleti_elet\stockfresh_6101489_casual-businessman-writing-on-sticky-notes_sizeS.jpg"/>
          <p:cNvPicPr>
            <a:picLocks noChangeAspect="1" noChangeArrowheads="1"/>
          </p:cNvPicPr>
          <p:nvPr/>
        </p:nvPicPr>
        <p:blipFill>
          <a:blip r:embed="rId3" cstate="print"/>
          <a:srcRect l="25117" r="25214"/>
          <a:stretch>
            <a:fillRect/>
          </a:stretch>
        </p:blipFill>
        <p:spPr bwMode="auto">
          <a:xfrm>
            <a:off x="7868993" y="-18000"/>
            <a:ext cx="5125790" cy="687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084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zövegdoboz 22"/>
          <p:cNvSpPr txBox="1"/>
          <p:nvPr/>
        </p:nvSpPr>
        <p:spPr>
          <a:xfrm>
            <a:off x="7169428" y="-710588"/>
            <a:ext cx="748800" cy="8279190"/>
          </a:xfrm>
          <a:prstGeom prst="rect">
            <a:avLst/>
          </a:prstGeom>
          <a:solidFill>
            <a:srgbClr val="BAE55B"/>
          </a:solidFill>
        </p:spPr>
        <p:txBody>
          <a:bodyPr wrap="square" rtlCol="0" anchor="ctr">
            <a:spAutoFit/>
          </a:bodyPr>
          <a:lstStyle/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N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É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H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Á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NY </a:t>
            </a: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VÁ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L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AS</a:t>
            </a: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Z</a:t>
            </a: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</p:txBody>
      </p:sp>
      <p:grpSp>
        <p:nvGrpSpPr>
          <p:cNvPr id="30" name="Csoportba foglalás 29"/>
          <p:cNvGrpSpPr/>
          <p:nvPr/>
        </p:nvGrpSpPr>
        <p:grpSpPr>
          <a:xfrm>
            <a:off x="6932296" y="-1951133"/>
            <a:ext cx="477200" cy="10352664"/>
            <a:chOff x="6767196" y="-1951133"/>
            <a:chExt cx="477200" cy="10352664"/>
          </a:xfrm>
        </p:grpSpPr>
        <p:sp>
          <p:nvSpPr>
            <p:cNvPr id="6" name="Szabadkézi sokszög 5"/>
            <p:cNvSpPr>
              <a:spLocks/>
            </p:cNvSpPr>
            <p:nvPr/>
          </p:nvSpPr>
          <p:spPr bwMode="auto">
            <a:xfrm rot="10721938">
              <a:off x="6767196" y="-1903430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100000"/>
                      <a:lumOff val="0"/>
                    </a:schemeClr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7" name="Szabadkézi sokszög 6"/>
            <p:cNvSpPr>
              <a:spLocks/>
            </p:cNvSpPr>
            <p:nvPr/>
          </p:nvSpPr>
          <p:spPr bwMode="auto">
            <a:xfrm rot="10721938">
              <a:off x="6925920" y="-195113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FFE5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8" name="Szabadkézi sokszög 7"/>
            <p:cNvSpPr>
              <a:spLocks/>
            </p:cNvSpPr>
            <p:nvPr/>
          </p:nvSpPr>
          <p:spPr bwMode="auto">
            <a:xfrm rot="10721938">
              <a:off x="6847627" y="-194675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B4B4B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</p:grpSp>
      <p:cxnSp>
        <p:nvCxnSpPr>
          <p:cNvPr id="29" name="Egyenes összekötő 28"/>
          <p:cNvCxnSpPr/>
          <p:nvPr/>
        </p:nvCxnSpPr>
        <p:spPr>
          <a:xfrm flipH="1">
            <a:off x="7953611" y="0"/>
            <a:ext cx="0" cy="6858000"/>
          </a:xfrm>
          <a:prstGeom prst="line">
            <a:avLst/>
          </a:prstGeom>
          <a:ln w="57150">
            <a:solidFill>
              <a:srgbClr val="FFE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gyenes összekötő 53"/>
          <p:cNvCxnSpPr/>
          <p:nvPr/>
        </p:nvCxnSpPr>
        <p:spPr>
          <a:xfrm flipH="1">
            <a:off x="7953793" y="0"/>
            <a:ext cx="36000" cy="6858000"/>
          </a:xfrm>
          <a:prstGeom prst="line">
            <a:avLst/>
          </a:prstGeom>
          <a:ln w="57150">
            <a:solidFill>
              <a:srgbClr val="FFE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Kép 1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8" t="-2209" r="16439" b="2209"/>
          <a:stretch/>
        </p:blipFill>
        <p:spPr>
          <a:xfrm>
            <a:off x="7903375" y="-198000"/>
            <a:ext cx="5797946" cy="7056000"/>
          </a:xfrm>
          <a:prstGeom prst="rect">
            <a:avLst/>
          </a:prstGeom>
        </p:spPr>
      </p:pic>
      <p:sp>
        <p:nvSpPr>
          <p:cNvPr id="18" name="Tartalom helye 2"/>
          <p:cNvSpPr txBox="1">
            <a:spLocks/>
          </p:cNvSpPr>
          <p:nvPr/>
        </p:nvSpPr>
        <p:spPr>
          <a:xfrm>
            <a:off x="713678" y="312234"/>
            <a:ext cx="6066104" cy="62892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Hiteles </a:t>
            </a:r>
            <a:r>
              <a:rPr lang="hu-HU" sz="2800" b="1" dirty="0" err="1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employer</a:t>
            </a:r>
            <a:r>
              <a:rPr lang="hu-HU" sz="28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 </a:t>
            </a:r>
            <a:r>
              <a:rPr lang="hu-HU" sz="2800" b="1" dirty="0" err="1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branding</a:t>
            </a:r>
            <a:endParaRPr lang="hu-HU" sz="28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hu-HU" sz="28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Belső munkaerőpiaci szemlélet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hu-HU" sz="28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Motivációs rendszer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hu-HU" sz="28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Pályakarrier program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hu-HU" sz="28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Munkáltatói elégedettségmérés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hu-HU" sz="28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Célorientált foglalkoztatás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hu-HU" sz="28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Belső nyilvánosság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hu-HU" sz="28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sz="2800" b="1" dirty="0" err="1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Work</a:t>
            </a:r>
            <a:r>
              <a:rPr lang="hu-HU" sz="28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 life </a:t>
            </a:r>
            <a:r>
              <a:rPr lang="hu-HU" sz="2800" b="1" dirty="0" err="1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balance</a:t>
            </a:r>
            <a:endParaRPr lang="hu-HU" sz="28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hu-HU" sz="26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hu-HU" sz="26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58985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077" y="1253345"/>
            <a:ext cx="6855564" cy="4351338"/>
          </a:xfrm>
        </p:spPr>
        <p:txBody>
          <a:bodyPr>
            <a:normAutofit/>
          </a:bodyPr>
          <a:lstStyle/>
          <a:p>
            <a:pPr algn="ctr"/>
            <a:endParaRPr lang="hu-HU" sz="30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pPr algn="ctr"/>
            <a:endParaRPr lang="hu-HU" sz="30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pPr algn="ctr"/>
            <a:endParaRPr lang="hu-HU" sz="30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pPr algn="ctr">
              <a:buNone/>
            </a:pPr>
            <a:r>
              <a:rPr lang="hu-HU" sz="55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Munkahelyi stressz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7169428" y="-1295356"/>
            <a:ext cx="748800" cy="9448740"/>
          </a:xfrm>
          <a:prstGeom prst="rect">
            <a:avLst/>
          </a:prstGeom>
          <a:solidFill>
            <a:srgbClr val="BAE55B"/>
          </a:solidFill>
        </p:spPr>
        <p:txBody>
          <a:bodyPr wrap="square" rtlCol="0" anchor="ctr">
            <a:spAutoFit/>
          </a:bodyPr>
          <a:lstStyle/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r>
              <a:rPr lang="hu-HU" sz="2200" b="1" dirty="0">
                <a:solidFill>
                  <a:srgbClr val="002060"/>
                </a:solidFill>
                <a:latin typeface="Swiss 721 SWA" panose="020B0504020202020204" pitchFamily="34" charset="0"/>
              </a:rPr>
              <a:t>V</a:t>
            </a:r>
          </a:p>
          <a:p>
            <a:pPr marL="92075" algn="ctr"/>
            <a:r>
              <a:rPr lang="hu-HU" sz="2200" b="1" dirty="0">
                <a:solidFill>
                  <a:srgbClr val="002060"/>
                </a:solidFill>
                <a:latin typeface="Swiss 721 SWA" panose="020B0504020202020204" pitchFamily="34" charset="0"/>
              </a:rPr>
              <a:t>Á</a:t>
            </a:r>
          </a:p>
          <a:p>
            <a:pPr marL="92075" algn="ctr"/>
            <a:r>
              <a:rPr lang="hu-HU" sz="2200" b="1" dirty="0">
                <a:solidFill>
                  <a:srgbClr val="002060"/>
                </a:solidFill>
                <a:latin typeface="Swiss 721 SWA" panose="020B0504020202020204" pitchFamily="34" charset="0"/>
              </a:rPr>
              <a:t>L</a:t>
            </a:r>
          </a:p>
          <a:p>
            <a:pPr marL="92075" algn="ctr"/>
            <a:r>
              <a:rPr lang="hu-HU" sz="2200" b="1" dirty="0">
                <a:solidFill>
                  <a:srgbClr val="002060"/>
                </a:solidFill>
                <a:latin typeface="Swiss 721 SWA" panose="020B0504020202020204" pitchFamily="34" charset="0"/>
              </a:rPr>
              <a:t>A</a:t>
            </a:r>
          </a:p>
          <a:p>
            <a:pPr marL="92075" algn="ctr"/>
            <a:r>
              <a:rPr lang="hu-HU" sz="2200" b="1" dirty="0">
                <a:solidFill>
                  <a:srgbClr val="002060"/>
                </a:solidFill>
                <a:latin typeface="Swiss 721 SWA" panose="020B0504020202020204" pitchFamily="34" charset="0"/>
              </a:rPr>
              <a:t>S</a:t>
            </a:r>
          </a:p>
          <a:p>
            <a:pPr marL="92075" algn="ctr"/>
            <a:r>
              <a:rPr lang="hu-HU" sz="2200" b="1" dirty="0">
                <a:solidFill>
                  <a:srgbClr val="002060"/>
                </a:solidFill>
                <a:latin typeface="Swiss 721 SWA" panose="020B0504020202020204" pitchFamily="34" charset="0"/>
              </a:rPr>
              <a:t>Z</a:t>
            </a: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r>
              <a:rPr lang="hu-HU" sz="2200" b="1" dirty="0">
                <a:solidFill>
                  <a:srgbClr val="002060"/>
                </a:solidFill>
                <a:latin typeface="Swiss 721 SWA" panose="020B0504020202020204" pitchFamily="34" charset="0"/>
              </a:rPr>
              <a:t>H</a:t>
            </a:r>
          </a:p>
          <a:p>
            <a:pPr marL="92075" algn="ctr"/>
            <a:r>
              <a:rPr lang="hu-HU" sz="2200" b="1" dirty="0">
                <a:solidFill>
                  <a:srgbClr val="002060"/>
                </a:solidFill>
                <a:latin typeface="Swiss 721 SWA" panose="020B0504020202020204" pitchFamily="34" charset="0"/>
              </a:rPr>
              <a:t>A</a:t>
            </a:r>
          </a:p>
          <a:p>
            <a:pPr marL="92075" algn="ctr"/>
            <a:r>
              <a:rPr lang="hu-HU" sz="2200" b="1" dirty="0">
                <a:solidFill>
                  <a:srgbClr val="002060"/>
                </a:solidFill>
                <a:latin typeface="Swiss 721 SWA" panose="020B0504020202020204" pitchFamily="34" charset="0"/>
              </a:rPr>
              <a:t>T</a:t>
            </a:r>
          </a:p>
          <a:p>
            <a:pPr marL="92075" algn="ctr"/>
            <a:r>
              <a:rPr lang="hu-HU" sz="2200" b="1" dirty="0">
                <a:solidFill>
                  <a:srgbClr val="002060"/>
                </a:solidFill>
                <a:latin typeface="Swiss 721 SWA" panose="020B0504020202020204" pitchFamily="34" charset="0"/>
              </a:rPr>
              <a:t>Á</a:t>
            </a:r>
          </a:p>
          <a:p>
            <a:pPr marL="92075" algn="ctr"/>
            <a:r>
              <a:rPr lang="hu-HU" sz="2200" b="1" dirty="0">
                <a:solidFill>
                  <a:srgbClr val="002060"/>
                </a:solidFill>
                <a:latin typeface="Swiss 721 SWA" panose="020B0504020202020204" pitchFamily="34" charset="0"/>
              </a:rPr>
              <a:t>S</a:t>
            </a:r>
          </a:p>
          <a:p>
            <a:pPr marL="92075" algn="ctr"/>
            <a:r>
              <a:rPr lang="hu-HU" sz="2200" b="1" dirty="0">
                <a:solidFill>
                  <a:srgbClr val="002060"/>
                </a:solidFill>
                <a:latin typeface="Swiss 721 SWA" panose="020B0504020202020204" pitchFamily="34" charset="0"/>
              </a:rPr>
              <a:t>T</a:t>
            </a:r>
          </a:p>
          <a:p>
            <a:pPr marL="92075" algn="ctr"/>
            <a:r>
              <a:rPr lang="hu-HU" sz="2200" b="1" dirty="0">
                <a:solidFill>
                  <a:srgbClr val="002060"/>
                </a:solidFill>
                <a:latin typeface="Swiss 721 SWA" panose="020B0504020202020204" pitchFamily="34" charset="0"/>
              </a:rPr>
              <a:t>A</a:t>
            </a:r>
          </a:p>
          <a:p>
            <a:pPr marL="92075" algn="ctr"/>
            <a:r>
              <a:rPr lang="hu-HU" sz="2200" b="1" dirty="0">
                <a:solidFill>
                  <a:srgbClr val="002060"/>
                </a:solidFill>
                <a:latin typeface="Swiss 721 SWA" panose="020B0504020202020204" pitchFamily="34" charset="0"/>
              </a:rPr>
              <a:t>L</a:t>
            </a:r>
          </a:p>
          <a:p>
            <a:pPr marL="92075" algn="ctr"/>
            <a:r>
              <a:rPr lang="hu-HU" sz="2200" b="1" dirty="0">
                <a:solidFill>
                  <a:srgbClr val="002060"/>
                </a:solidFill>
                <a:latin typeface="Swiss 721 SWA" panose="020B0504020202020204" pitchFamily="34" charset="0"/>
              </a:rPr>
              <a:t>A</a:t>
            </a:r>
          </a:p>
          <a:p>
            <a:pPr marL="92075" algn="ctr"/>
            <a:r>
              <a:rPr lang="hu-HU" sz="2200" b="1" dirty="0">
                <a:solidFill>
                  <a:srgbClr val="002060"/>
                </a:solidFill>
                <a:latin typeface="Swiss 721 SWA" panose="020B0504020202020204" pitchFamily="34" charset="0"/>
              </a:rPr>
              <a:t>N</a:t>
            </a:r>
          </a:p>
          <a:p>
            <a:pPr marL="92075" algn="ctr"/>
            <a:r>
              <a:rPr lang="hu-HU" sz="2200" b="1" dirty="0">
                <a:solidFill>
                  <a:srgbClr val="002060"/>
                </a:solidFill>
                <a:latin typeface="Swiss 721 SWA" panose="020B0504020202020204" pitchFamily="34" charset="0"/>
              </a:rPr>
              <a:t>Í</a:t>
            </a:r>
          </a:p>
          <a:p>
            <a:pPr marL="92075" algn="ctr"/>
            <a:r>
              <a:rPr lang="hu-HU" sz="2200" b="1" dirty="0">
                <a:solidFill>
                  <a:srgbClr val="002060"/>
                </a:solidFill>
                <a:latin typeface="Swiss 721 SWA" panose="020B0504020202020204" pitchFamily="34" charset="0"/>
              </a:rPr>
              <a:t>T</a:t>
            </a:r>
          </a:p>
          <a:p>
            <a:pPr marL="92075" algn="ctr"/>
            <a:r>
              <a:rPr lang="hu-HU" sz="2200" b="1" dirty="0">
                <a:solidFill>
                  <a:srgbClr val="002060"/>
                </a:solidFill>
                <a:latin typeface="Swiss 721 SWA" panose="020B0504020202020204" pitchFamily="34" charset="0"/>
              </a:rPr>
              <a:t>Ó</a:t>
            </a: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</p:txBody>
      </p:sp>
      <p:grpSp>
        <p:nvGrpSpPr>
          <p:cNvPr id="11" name="Csoportba foglalás 10"/>
          <p:cNvGrpSpPr/>
          <p:nvPr/>
        </p:nvGrpSpPr>
        <p:grpSpPr>
          <a:xfrm>
            <a:off x="6932296" y="-1951133"/>
            <a:ext cx="477200" cy="10352664"/>
            <a:chOff x="6767196" y="-1951133"/>
            <a:chExt cx="477200" cy="10352664"/>
          </a:xfrm>
        </p:grpSpPr>
        <p:sp>
          <p:nvSpPr>
            <p:cNvPr id="12" name="Szabadkézi sokszög 11"/>
            <p:cNvSpPr>
              <a:spLocks/>
            </p:cNvSpPr>
            <p:nvPr/>
          </p:nvSpPr>
          <p:spPr bwMode="auto">
            <a:xfrm rot="10721938">
              <a:off x="6767196" y="-1903430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100000"/>
                      <a:lumOff val="0"/>
                    </a:schemeClr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13" name="Szabadkézi sokszög 12"/>
            <p:cNvSpPr>
              <a:spLocks/>
            </p:cNvSpPr>
            <p:nvPr/>
          </p:nvSpPr>
          <p:spPr bwMode="auto">
            <a:xfrm rot="10721938">
              <a:off x="6925920" y="-195113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FFE5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14" name="Szabadkézi sokszög 13"/>
            <p:cNvSpPr>
              <a:spLocks/>
            </p:cNvSpPr>
            <p:nvPr/>
          </p:nvSpPr>
          <p:spPr bwMode="auto">
            <a:xfrm rot="10721938">
              <a:off x="6847627" y="-194675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B4B4B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</p:grp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8" r="11108"/>
          <a:stretch/>
        </p:blipFill>
        <p:spPr>
          <a:xfrm>
            <a:off x="7918228" y="-40501"/>
            <a:ext cx="5702778" cy="6898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69434" y="928259"/>
            <a:ext cx="5734561" cy="5512157"/>
          </a:xfrm>
        </p:spPr>
        <p:txBody>
          <a:bodyPr>
            <a:normAutofit lnSpcReduction="10000"/>
          </a:bodyPr>
          <a:lstStyle/>
          <a:p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Pozitív és negatív stressz</a:t>
            </a:r>
          </a:p>
          <a:p>
            <a:endParaRPr lang="hu-HU" sz="26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Vegetatív idegrendszer aktiválódása</a:t>
            </a:r>
          </a:p>
          <a:p>
            <a:endParaRPr lang="hu-HU" sz="26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Nyílt és látens stressz</a:t>
            </a:r>
          </a:p>
          <a:p>
            <a:endParaRPr lang="hu-HU" sz="26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Vészhelyzet érzet eluralkodása</a:t>
            </a:r>
          </a:p>
          <a:p>
            <a:endParaRPr lang="hu-HU" sz="26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Idegrendszer elfáradása</a:t>
            </a:r>
          </a:p>
          <a:p>
            <a:endParaRPr lang="hu-HU" sz="26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Pszichoszomatikus megbetegedések</a:t>
            </a:r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7169428" y="-3003510"/>
            <a:ext cx="748800" cy="12865060"/>
          </a:xfrm>
          <a:prstGeom prst="rect">
            <a:avLst/>
          </a:prstGeom>
          <a:solidFill>
            <a:srgbClr val="BAE55B"/>
          </a:solidFill>
        </p:spPr>
        <p:txBody>
          <a:bodyPr wrap="square" rtlCol="0" anchor="ctr">
            <a:spAutoFit/>
          </a:bodyPr>
          <a:lstStyle/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4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4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4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S</a:t>
            </a: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T</a:t>
            </a: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R</a:t>
            </a: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E</a:t>
            </a: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S</a:t>
            </a: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S</a:t>
            </a: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r>
              <a:rPr lang="hu-HU" sz="2800" b="1" dirty="0">
                <a:solidFill>
                  <a:srgbClr val="002060"/>
                </a:solidFill>
                <a:latin typeface="Swiss 721 SWA" panose="020B0504020202020204" pitchFamily="34" charset="0"/>
              </a:rPr>
              <a:t>Z</a:t>
            </a: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6932296" y="-1951133"/>
            <a:ext cx="477200" cy="10352664"/>
            <a:chOff x="6767196" y="-1951133"/>
            <a:chExt cx="477200" cy="10352664"/>
          </a:xfrm>
        </p:grpSpPr>
        <p:sp>
          <p:nvSpPr>
            <p:cNvPr id="6" name="Szabadkézi sokszög 5"/>
            <p:cNvSpPr>
              <a:spLocks/>
            </p:cNvSpPr>
            <p:nvPr/>
          </p:nvSpPr>
          <p:spPr bwMode="auto">
            <a:xfrm rot="10721938">
              <a:off x="6767196" y="-1903430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100000"/>
                      <a:lumOff val="0"/>
                    </a:schemeClr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7" name="Szabadkézi sokszög 6"/>
            <p:cNvSpPr>
              <a:spLocks/>
            </p:cNvSpPr>
            <p:nvPr/>
          </p:nvSpPr>
          <p:spPr bwMode="auto">
            <a:xfrm rot="10721938">
              <a:off x="6925920" y="-195113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FFE5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8" name="Szabadkézi sokszög 7"/>
            <p:cNvSpPr>
              <a:spLocks/>
            </p:cNvSpPr>
            <p:nvPr/>
          </p:nvSpPr>
          <p:spPr bwMode="auto">
            <a:xfrm rot="10721938">
              <a:off x="6847627" y="-194675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B4B4B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</p:grp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228" y="0"/>
            <a:ext cx="4284632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7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59098" y="437882"/>
            <a:ext cx="5499279" cy="5739081"/>
          </a:xfrm>
        </p:spPr>
        <p:txBody>
          <a:bodyPr/>
          <a:lstStyle/>
          <a:p>
            <a:endParaRPr lang="hu-HU" sz="26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endParaRPr lang="hu-HU" sz="26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Gyomor és emésztőszervi fekély</a:t>
            </a:r>
          </a:p>
          <a:p>
            <a:endParaRPr lang="hu-HU" sz="26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Idegösszeroppanás</a:t>
            </a:r>
          </a:p>
          <a:p>
            <a:endParaRPr lang="hu-HU" sz="26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Alvászavarok</a:t>
            </a:r>
          </a:p>
          <a:p>
            <a:endParaRPr lang="hu-HU" sz="26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Agyvérzés</a:t>
            </a:r>
          </a:p>
          <a:p>
            <a:endParaRPr lang="hu-HU" sz="26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Szívroham</a:t>
            </a:r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7169428" y="-3218955"/>
            <a:ext cx="748800" cy="13295948"/>
          </a:xfrm>
          <a:prstGeom prst="rect">
            <a:avLst/>
          </a:prstGeom>
          <a:solidFill>
            <a:srgbClr val="BAE55B"/>
          </a:solidFill>
        </p:spPr>
        <p:txBody>
          <a:bodyPr wrap="square" rtlCol="0" anchor="ctr">
            <a:spAutoFit/>
          </a:bodyPr>
          <a:lstStyle/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4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4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>
              <a:lnSpc>
                <a:spcPct val="150000"/>
              </a:lnSpc>
            </a:pPr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B</a:t>
            </a: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E</a:t>
            </a: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T</a:t>
            </a: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E</a:t>
            </a: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G</a:t>
            </a: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S</a:t>
            </a: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É</a:t>
            </a: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G</a:t>
            </a: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E</a:t>
            </a:r>
          </a:p>
          <a:p>
            <a:pPr marL="92075" algn="ctr">
              <a:lnSpc>
                <a:spcPct val="150000"/>
              </a:lnSpc>
            </a:pPr>
            <a:r>
              <a:rPr lang="hu-HU" sz="2600" b="1" dirty="0">
                <a:solidFill>
                  <a:srgbClr val="002060"/>
                </a:solidFill>
                <a:latin typeface="Swiss 721 SWA" panose="020B0504020202020204" pitchFamily="34" charset="0"/>
              </a:rPr>
              <a:t>K</a:t>
            </a: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6932296" y="-1951133"/>
            <a:ext cx="477200" cy="10352664"/>
            <a:chOff x="6767196" y="-1951133"/>
            <a:chExt cx="477200" cy="10352664"/>
          </a:xfrm>
        </p:grpSpPr>
        <p:sp>
          <p:nvSpPr>
            <p:cNvPr id="6" name="Szabadkézi sokszög 5"/>
            <p:cNvSpPr>
              <a:spLocks/>
            </p:cNvSpPr>
            <p:nvPr/>
          </p:nvSpPr>
          <p:spPr bwMode="auto">
            <a:xfrm rot="10721938">
              <a:off x="6767196" y="-1903430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100000"/>
                      <a:lumOff val="0"/>
                    </a:schemeClr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7" name="Szabadkézi sokszög 6"/>
            <p:cNvSpPr>
              <a:spLocks/>
            </p:cNvSpPr>
            <p:nvPr/>
          </p:nvSpPr>
          <p:spPr bwMode="auto">
            <a:xfrm rot="10721938">
              <a:off x="6925920" y="-195113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FFE5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8" name="Szabadkézi sokszög 7"/>
            <p:cNvSpPr>
              <a:spLocks/>
            </p:cNvSpPr>
            <p:nvPr/>
          </p:nvSpPr>
          <p:spPr bwMode="auto">
            <a:xfrm rot="10721938">
              <a:off x="6847627" y="-194675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B4B4B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</p:grp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228" y="0"/>
            <a:ext cx="4869572" cy="691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3316" y="437882"/>
            <a:ext cx="6328397" cy="5962918"/>
          </a:xfrm>
        </p:spPr>
        <p:txBody>
          <a:bodyPr>
            <a:normAutofit lnSpcReduction="10000"/>
          </a:bodyPr>
          <a:lstStyle/>
          <a:p>
            <a:pPr marL="180975" indent="-180975">
              <a:buNone/>
            </a:pPr>
            <a:endParaRPr lang="hu-HU" sz="26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pPr marL="180975" indent="-180975"/>
            <a:r>
              <a:rPr lang="hu-HU" sz="30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Világ</a:t>
            </a:r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  	</a:t>
            </a:r>
          </a:p>
          <a:p>
            <a:pPr marL="180975" indent="-180975">
              <a:buNone/>
            </a:pPr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		</a:t>
            </a:r>
            <a:r>
              <a:rPr lang="hu-HU" sz="2600" b="1" dirty="0">
                <a:solidFill>
                  <a:schemeClr val="accent6">
                    <a:lumMod val="75000"/>
                  </a:schemeClr>
                </a:solidFill>
                <a:latin typeface="Swiss 721 SWA" panose="020B0504020202020204" pitchFamily="34" charset="0"/>
              </a:rPr>
              <a:t>2030 vezető betegség: depresszió</a:t>
            </a:r>
          </a:p>
          <a:p>
            <a:pPr marL="180975" indent="-180975">
              <a:buNone/>
            </a:pPr>
            <a:endParaRPr lang="hu-HU" sz="26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pPr marL="180975" indent="-180975">
              <a:buNone/>
            </a:pPr>
            <a:endParaRPr lang="hu-HU" sz="26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pPr marL="180975" indent="-180975"/>
            <a:r>
              <a:rPr lang="hu-HU" sz="30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EU </a:t>
            </a:r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   	</a:t>
            </a:r>
          </a:p>
          <a:p>
            <a:pPr marL="180975" indent="-180975">
              <a:buNone/>
            </a:pPr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		</a:t>
            </a:r>
            <a:r>
              <a:rPr lang="hu-HU" sz="2600" b="1" dirty="0">
                <a:solidFill>
                  <a:schemeClr val="accent6">
                    <a:lumMod val="75000"/>
                  </a:schemeClr>
                </a:solidFill>
                <a:latin typeface="Swiss 721 SWA" panose="020B0504020202020204" pitchFamily="34" charset="0"/>
              </a:rPr>
              <a:t>56 millió stresszes munkavállaló</a:t>
            </a:r>
          </a:p>
          <a:p>
            <a:pPr marL="180975" lvl="2" indent="-180975">
              <a:buNone/>
            </a:pPr>
            <a:r>
              <a:rPr lang="hu-HU" sz="2600" b="1" dirty="0">
                <a:solidFill>
                  <a:schemeClr val="accent6">
                    <a:lumMod val="75000"/>
                  </a:schemeClr>
                </a:solidFill>
                <a:latin typeface="Swiss 721 SWA" panose="020B0504020202020204" pitchFamily="34" charset="0"/>
              </a:rPr>
              <a:t>		130 milliárd Euro/év veszteség</a:t>
            </a:r>
          </a:p>
          <a:p>
            <a:pPr marL="180975" lvl="2" indent="-180975">
              <a:buNone/>
            </a:pPr>
            <a:endParaRPr lang="hu-HU" sz="26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pPr marL="180975" lvl="2" indent="-180975">
              <a:buNone/>
            </a:pPr>
            <a:endParaRPr lang="hu-HU" sz="2600" b="1" dirty="0">
              <a:solidFill>
                <a:schemeClr val="accent5">
                  <a:lumMod val="50000"/>
                </a:schemeClr>
              </a:solidFill>
              <a:latin typeface="Swiss 721 SWA" panose="020B0504020202020204" pitchFamily="34" charset="0"/>
            </a:endParaRPr>
          </a:p>
          <a:p>
            <a:pPr marL="180975" lvl="2" indent="-180975"/>
            <a:r>
              <a:rPr lang="hu-HU" sz="30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Magyarország</a:t>
            </a:r>
          </a:p>
          <a:p>
            <a:pPr marL="180975" lvl="2" indent="-180975">
              <a:buNone/>
            </a:pPr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Swiss 721 SWA" panose="020B0504020202020204" pitchFamily="34" charset="0"/>
              </a:rPr>
              <a:t>		</a:t>
            </a:r>
            <a:r>
              <a:rPr lang="hu-HU" sz="2600" b="1" dirty="0">
                <a:solidFill>
                  <a:schemeClr val="accent6">
                    <a:lumMod val="75000"/>
                  </a:schemeClr>
                </a:solidFill>
                <a:latin typeface="Swiss 721 SWA" panose="020B0504020202020204" pitchFamily="34" charset="0"/>
              </a:rPr>
              <a:t>1,</a:t>
            </a:r>
            <a:r>
              <a:rPr lang="hu-HU" sz="2600" b="1" dirty="0" err="1">
                <a:solidFill>
                  <a:schemeClr val="accent6">
                    <a:lumMod val="75000"/>
                  </a:schemeClr>
                </a:solidFill>
                <a:latin typeface="Swiss 721 SWA" panose="020B0504020202020204" pitchFamily="34" charset="0"/>
              </a:rPr>
              <a:t>1</a:t>
            </a:r>
            <a:r>
              <a:rPr lang="hu-HU" sz="2600" b="1" dirty="0">
                <a:solidFill>
                  <a:schemeClr val="accent6">
                    <a:lumMod val="75000"/>
                  </a:schemeClr>
                </a:solidFill>
                <a:latin typeface="Swiss 721 SWA" panose="020B0504020202020204" pitchFamily="34" charset="0"/>
              </a:rPr>
              <a:t> millió stresszes munkavállaló</a:t>
            </a:r>
          </a:p>
          <a:p>
            <a:pPr marL="180975" lvl="2" indent="-180975">
              <a:buNone/>
            </a:pPr>
            <a:r>
              <a:rPr lang="hu-HU" sz="2600" b="1" dirty="0">
                <a:solidFill>
                  <a:schemeClr val="accent6">
                    <a:lumMod val="75000"/>
                  </a:schemeClr>
                </a:solidFill>
                <a:latin typeface="Swiss 721 SWA" panose="020B0504020202020204" pitchFamily="34" charset="0"/>
              </a:rPr>
              <a:t>		440 milliárd forint/év veszteség</a:t>
            </a:r>
          </a:p>
          <a:p>
            <a:pPr lvl="2"/>
            <a:endParaRPr lang="hu-HU" sz="2800" dirty="0"/>
          </a:p>
          <a:p>
            <a:pPr lvl="2"/>
            <a:endParaRPr lang="hu-HU" dirty="0"/>
          </a:p>
          <a:p>
            <a:pPr lvl="2">
              <a:buNone/>
            </a:pP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7169428" y="-787523"/>
            <a:ext cx="748800" cy="8433078"/>
          </a:xfrm>
          <a:prstGeom prst="rect">
            <a:avLst/>
          </a:prstGeom>
          <a:solidFill>
            <a:srgbClr val="BAE55B"/>
          </a:solidFill>
        </p:spPr>
        <p:txBody>
          <a:bodyPr wrap="square" rtlCol="0" anchor="ctr">
            <a:spAutoFit/>
          </a:bodyPr>
          <a:lstStyle/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r>
              <a:rPr lang="hu-HU" sz="2200" b="1" dirty="0">
                <a:solidFill>
                  <a:srgbClr val="002060"/>
                </a:solidFill>
                <a:latin typeface="Swiss 721 SWA" panose="020B0504020202020204" pitchFamily="34" charset="0"/>
              </a:rPr>
              <a:t>G</a:t>
            </a:r>
          </a:p>
          <a:p>
            <a:pPr marL="92075" algn="ctr"/>
            <a:r>
              <a:rPr lang="hu-HU" sz="2200" b="1" dirty="0">
                <a:solidFill>
                  <a:srgbClr val="002060"/>
                </a:solidFill>
                <a:latin typeface="Swiss 721 SWA" panose="020B0504020202020204" pitchFamily="34" charset="0"/>
              </a:rPr>
              <a:t>L</a:t>
            </a:r>
          </a:p>
          <a:p>
            <a:pPr marL="92075" algn="ctr"/>
            <a:r>
              <a:rPr lang="hu-HU" sz="2200" b="1" dirty="0">
                <a:solidFill>
                  <a:srgbClr val="002060"/>
                </a:solidFill>
                <a:latin typeface="Swiss 721 SWA" panose="020B0504020202020204" pitchFamily="34" charset="0"/>
              </a:rPr>
              <a:t>O</a:t>
            </a:r>
          </a:p>
          <a:p>
            <a:pPr marL="92075" algn="ctr"/>
            <a:r>
              <a:rPr lang="hu-HU" sz="2200" b="1" dirty="0">
                <a:solidFill>
                  <a:srgbClr val="002060"/>
                </a:solidFill>
                <a:latin typeface="Swiss 721 SWA" panose="020B0504020202020204" pitchFamily="34" charset="0"/>
              </a:rPr>
              <a:t>B</a:t>
            </a:r>
          </a:p>
          <a:p>
            <a:pPr marL="92075" algn="ctr"/>
            <a:r>
              <a:rPr lang="hu-HU" sz="2200" b="1" dirty="0">
                <a:solidFill>
                  <a:srgbClr val="002060"/>
                </a:solidFill>
                <a:latin typeface="Swiss 721 SWA" panose="020B0504020202020204" pitchFamily="34" charset="0"/>
              </a:rPr>
              <a:t>Á</a:t>
            </a:r>
          </a:p>
          <a:p>
            <a:pPr marL="92075" algn="ctr"/>
            <a:r>
              <a:rPr lang="hu-HU" sz="2200" b="1" dirty="0">
                <a:solidFill>
                  <a:srgbClr val="002060"/>
                </a:solidFill>
                <a:latin typeface="Swiss 721 SWA" panose="020B0504020202020204" pitchFamily="34" charset="0"/>
              </a:rPr>
              <a:t>L</a:t>
            </a:r>
          </a:p>
          <a:p>
            <a:pPr marL="92075" algn="ctr"/>
            <a:r>
              <a:rPr lang="hu-HU" sz="2200" b="1" dirty="0">
                <a:solidFill>
                  <a:srgbClr val="002060"/>
                </a:solidFill>
                <a:latin typeface="Swiss 721 SWA" panose="020B0504020202020204" pitchFamily="34" charset="0"/>
              </a:rPr>
              <a:t>I</a:t>
            </a:r>
          </a:p>
          <a:p>
            <a:pPr marL="92075" algn="ctr"/>
            <a:r>
              <a:rPr lang="hu-HU" sz="2200" b="1" dirty="0">
                <a:solidFill>
                  <a:srgbClr val="002060"/>
                </a:solidFill>
                <a:latin typeface="Swiss 721 SWA" panose="020B0504020202020204" pitchFamily="34" charset="0"/>
              </a:rPr>
              <a:t>S</a:t>
            </a: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r>
              <a:rPr lang="hu-HU" sz="2200" b="1" dirty="0">
                <a:solidFill>
                  <a:srgbClr val="002060"/>
                </a:solidFill>
                <a:latin typeface="Swiss 721 SWA" panose="020B0504020202020204" pitchFamily="34" charset="0"/>
              </a:rPr>
              <a:t>M</a:t>
            </a:r>
          </a:p>
          <a:p>
            <a:pPr marL="92075" algn="ctr"/>
            <a:r>
              <a:rPr lang="hu-HU" sz="2200" b="1" dirty="0">
                <a:solidFill>
                  <a:srgbClr val="002060"/>
                </a:solidFill>
                <a:latin typeface="Swiss 721 SWA" panose="020B0504020202020204" pitchFamily="34" charset="0"/>
              </a:rPr>
              <a:t>U</a:t>
            </a:r>
          </a:p>
          <a:p>
            <a:pPr marL="92075" algn="ctr"/>
            <a:r>
              <a:rPr lang="hu-HU" sz="2200" b="1" dirty="0">
                <a:solidFill>
                  <a:srgbClr val="002060"/>
                </a:solidFill>
                <a:latin typeface="Swiss 721 SWA" panose="020B0504020202020204" pitchFamily="34" charset="0"/>
              </a:rPr>
              <a:t>T</a:t>
            </a:r>
          </a:p>
          <a:p>
            <a:pPr marL="92075" algn="ctr"/>
            <a:r>
              <a:rPr lang="hu-HU" sz="2200" b="1" dirty="0">
                <a:solidFill>
                  <a:srgbClr val="002060"/>
                </a:solidFill>
                <a:latin typeface="Swiss 721 SWA" panose="020B0504020202020204" pitchFamily="34" charset="0"/>
              </a:rPr>
              <a:t>A</a:t>
            </a:r>
          </a:p>
          <a:p>
            <a:pPr marL="92075" algn="ctr"/>
            <a:r>
              <a:rPr lang="hu-HU" sz="2200" b="1" dirty="0">
                <a:solidFill>
                  <a:srgbClr val="002060"/>
                </a:solidFill>
                <a:latin typeface="Swiss 721 SWA" panose="020B0504020202020204" pitchFamily="34" charset="0"/>
              </a:rPr>
              <a:t>T</a:t>
            </a:r>
          </a:p>
          <a:p>
            <a:pPr marL="92075" algn="ctr"/>
            <a:r>
              <a:rPr lang="hu-HU" sz="2200" b="1" dirty="0">
                <a:solidFill>
                  <a:srgbClr val="002060"/>
                </a:solidFill>
                <a:latin typeface="Swiss 721 SWA" panose="020B0504020202020204" pitchFamily="34" charset="0"/>
              </a:rPr>
              <a:t>Ó</a:t>
            </a:r>
          </a:p>
          <a:p>
            <a:pPr marL="92075" algn="ctr"/>
            <a:r>
              <a:rPr lang="hu-HU" sz="2200" b="1" dirty="0">
                <a:solidFill>
                  <a:srgbClr val="002060"/>
                </a:solidFill>
                <a:latin typeface="Swiss 721 SWA" panose="020B0504020202020204" pitchFamily="34" charset="0"/>
              </a:rPr>
              <a:t>K</a:t>
            </a:r>
          </a:p>
          <a:p>
            <a:pPr marL="92075" algn="ctr"/>
            <a:endParaRPr lang="hu-HU" sz="22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  <a:p>
            <a:pPr marL="92075" algn="ctr"/>
            <a:endParaRPr lang="hu-HU" sz="2800" b="1" dirty="0">
              <a:solidFill>
                <a:srgbClr val="002060"/>
              </a:solidFill>
              <a:latin typeface="Swiss 721 SWA" panose="020B05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6932296" y="-1951133"/>
            <a:ext cx="477200" cy="10352664"/>
            <a:chOff x="6767196" y="-1951133"/>
            <a:chExt cx="477200" cy="10352664"/>
          </a:xfrm>
        </p:grpSpPr>
        <p:sp>
          <p:nvSpPr>
            <p:cNvPr id="6" name="Szabadkézi sokszög 5"/>
            <p:cNvSpPr>
              <a:spLocks/>
            </p:cNvSpPr>
            <p:nvPr/>
          </p:nvSpPr>
          <p:spPr bwMode="auto">
            <a:xfrm rot="10721938">
              <a:off x="6767196" y="-1903430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100000"/>
                      <a:lumOff val="0"/>
                    </a:schemeClr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7" name="Szabadkézi sokszög 6"/>
            <p:cNvSpPr>
              <a:spLocks/>
            </p:cNvSpPr>
            <p:nvPr/>
          </p:nvSpPr>
          <p:spPr bwMode="auto">
            <a:xfrm rot="10721938">
              <a:off x="6925920" y="-195113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FFE5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8" name="Szabadkézi sokszög 7"/>
            <p:cNvSpPr>
              <a:spLocks/>
            </p:cNvSpPr>
            <p:nvPr/>
          </p:nvSpPr>
          <p:spPr bwMode="auto">
            <a:xfrm rot="10721938">
              <a:off x="6847627" y="-1946753"/>
              <a:ext cx="318476" cy="10304961"/>
            </a:xfrm>
            <a:custGeom>
              <a:avLst/>
              <a:gdLst>
                <a:gd name="T0" fmla="*/ 10625 w 318992"/>
                <a:gd name="T1" fmla="*/ 0 h 7538484"/>
                <a:gd name="T2" fmla="*/ 318755 w 318992"/>
                <a:gd name="T3" fmla="*/ 2509151 h 7538484"/>
                <a:gd name="T4" fmla="*/ 0 w 318992"/>
                <a:gd name="T5" fmla="*/ 5007670 h 7538484"/>
                <a:gd name="T6" fmla="*/ 318755 w 318992"/>
                <a:gd name="T7" fmla="*/ 7538085 h 75384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992" h="7538484">
                  <a:moveTo>
                    <a:pt x="10632" y="0"/>
                  </a:moveTo>
                  <a:cubicBezTo>
                    <a:pt x="165690" y="837314"/>
                    <a:pt x="320749" y="1674628"/>
                    <a:pt x="318977" y="2509284"/>
                  </a:cubicBezTo>
                  <a:cubicBezTo>
                    <a:pt x="317205" y="3343940"/>
                    <a:pt x="0" y="4169735"/>
                    <a:pt x="0" y="5007935"/>
                  </a:cubicBezTo>
                  <a:cubicBezTo>
                    <a:pt x="0" y="5846135"/>
                    <a:pt x="159488" y="6692309"/>
                    <a:pt x="318977" y="7538484"/>
                  </a:cubicBezTo>
                </a:path>
              </a:pathLst>
            </a:custGeom>
            <a:noFill/>
            <a:ln w="76200">
              <a:solidFill>
                <a:srgbClr val="B4B4B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u-HU">
                <a:solidFill>
                  <a:prstClr val="black"/>
                </a:solidFill>
              </a:endParaRPr>
            </a:p>
          </p:txBody>
        </p:sp>
      </p:grpSp>
      <p:pic>
        <p:nvPicPr>
          <p:cNvPr id="2050" name="Picture 2" descr="Z:\Iroda\Marketing\Stockfresh_vasarolt_kepek\Uzleti_elet\Vezeto.jpg"/>
          <p:cNvPicPr>
            <a:picLocks noChangeAspect="1" noChangeArrowheads="1"/>
          </p:cNvPicPr>
          <p:nvPr/>
        </p:nvPicPr>
        <p:blipFill>
          <a:blip r:embed="rId2" cstate="print"/>
          <a:srcRect l="8381" r="34889"/>
          <a:stretch>
            <a:fillRect/>
          </a:stretch>
        </p:blipFill>
        <p:spPr bwMode="auto">
          <a:xfrm>
            <a:off x="7933385" y="0"/>
            <a:ext cx="5849441" cy="687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2976</TotalTime>
  <Words>509</Words>
  <Application>Microsoft Office PowerPoint</Application>
  <PresentationFormat>Szélesvásznú</PresentationFormat>
  <Paragraphs>646</Paragraphs>
  <Slides>22</Slides>
  <Notes>2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Swiss 721 SWA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verebg</dc:creator>
  <cp:lastModifiedBy>Hegedűs Márta</cp:lastModifiedBy>
  <cp:revision>281</cp:revision>
  <cp:lastPrinted>2016-10-26T12:37:02Z</cp:lastPrinted>
  <dcterms:created xsi:type="dcterms:W3CDTF">2016-04-13T12:39:20Z</dcterms:created>
  <dcterms:modified xsi:type="dcterms:W3CDTF">2016-10-26T12:59:11Z</dcterms:modified>
</cp:coreProperties>
</file>